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sldIdLst>
    <p:sldId id="256" r:id="rId2"/>
    <p:sldId id="518" r:id="rId3"/>
    <p:sldId id="454" r:id="rId4"/>
    <p:sldId id="312" r:id="rId5"/>
    <p:sldId id="531" r:id="rId6"/>
    <p:sldId id="501" r:id="rId7"/>
    <p:sldId id="521" r:id="rId8"/>
    <p:sldId id="422" r:id="rId9"/>
    <p:sldId id="499" r:id="rId10"/>
    <p:sldId id="532" r:id="rId11"/>
    <p:sldId id="528" r:id="rId12"/>
    <p:sldId id="527" r:id="rId13"/>
    <p:sldId id="523" r:id="rId14"/>
    <p:sldId id="502" r:id="rId15"/>
    <p:sldId id="493" r:id="rId16"/>
    <p:sldId id="291" r:id="rId17"/>
    <p:sldId id="292" r:id="rId18"/>
    <p:sldId id="485" r:id="rId19"/>
    <p:sldId id="513" r:id="rId20"/>
    <p:sldId id="466" r:id="rId21"/>
    <p:sldId id="510" r:id="rId22"/>
    <p:sldId id="267" r:id="rId23"/>
    <p:sldId id="533" r:id="rId24"/>
    <p:sldId id="511"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333" autoAdjust="0"/>
    <p:restoredTop sz="94660"/>
  </p:normalViewPr>
  <p:slideViewPr>
    <p:cSldViewPr snapToGrid="0">
      <p:cViewPr varScale="1">
        <p:scale>
          <a:sx n="90" d="100"/>
          <a:sy n="90" d="100"/>
        </p:scale>
        <p:origin x="276" y="84"/>
      </p:cViewPr>
      <p:guideLst/>
    </p:cSldViewPr>
  </p:slideViewPr>
  <p:notesTextViewPr>
    <p:cViewPr>
      <p:scale>
        <a:sx n="1" d="1"/>
        <a:sy n="1" d="1"/>
      </p:scale>
      <p:origin x="0" y="0"/>
    </p:cViewPr>
  </p:notesTextViewPr>
  <p:sorterViewPr>
    <p:cViewPr varScale="1">
      <p:scale>
        <a:sx n="100" d="100"/>
        <a:sy n="100" d="100"/>
      </p:scale>
      <p:origin x="0" y="-496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image" Target="../media/image2.wmf"/><Relationship Id="rId1" Type="http://schemas.openxmlformats.org/officeDocument/2006/relationships/image" Target="../media/image1.wmf"/><Relationship Id="rId6" Type="http://schemas.openxmlformats.org/officeDocument/2006/relationships/image" Target="../media/image6.wmf"/><Relationship Id="rId5" Type="http://schemas.openxmlformats.org/officeDocument/2006/relationships/image" Target="../media/image5.wmf"/><Relationship Id="rId4"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9.wmf"/><Relationship Id="rId2" Type="http://schemas.openxmlformats.org/officeDocument/2006/relationships/image" Target="../media/image8.wmf"/><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16.wmf"/><Relationship Id="rId1" Type="http://schemas.openxmlformats.org/officeDocument/2006/relationships/image" Target="../media/image15.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0.wmf"/><Relationship Id="rId1" Type="http://schemas.openxmlformats.org/officeDocument/2006/relationships/image" Target="../media/image19.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E54901-7E32-40AE-9DA2-5C63C1FF12E1}" type="datetimeFigureOut">
              <a:rPr lang="en-US" smtClean="0"/>
              <a:t>3/7/2022</a:t>
            </a:fld>
            <a:endParaRPr lang="en-US"/>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648316-EB96-4281-8DA2-9A2921D7221B}" type="slidenum">
              <a:rPr lang="en-US" smtClean="0"/>
              <a:t>‹N°›</a:t>
            </a:fld>
            <a:endParaRPr lang="en-US"/>
          </a:p>
        </p:txBody>
      </p:sp>
    </p:spTree>
    <p:extLst>
      <p:ext uri="{BB962C8B-B14F-4D97-AF65-F5344CB8AC3E}">
        <p14:creationId xmlns:p14="http://schemas.microsoft.com/office/powerpoint/2010/main" val="25338803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normAutofit/>
          </a:bodyPr>
          <a:lstStyle/>
          <a:p>
            <a:r>
              <a:rPr lang="fr-FR" dirty="0"/>
              <a:t>L’inflation comme issue à l’</a:t>
            </a:r>
            <a:r>
              <a:rPr lang="fr-FR" dirty="0" err="1"/>
              <a:t>aninomie</a:t>
            </a:r>
            <a:r>
              <a:rPr lang="fr-FR" dirty="0"/>
              <a:t> du commencement: le </a:t>
            </a:r>
            <a:r>
              <a:rPr lang="fr-FR" dirty="0" err="1"/>
              <a:t>big</a:t>
            </a:r>
            <a:r>
              <a:rPr lang="fr-FR" dirty="0"/>
              <a:t> bang est remplacé par l’inflation!</a:t>
            </a:r>
          </a:p>
        </p:txBody>
      </p:sp>
      <p:sp>
        <p:nvSpPr>
          <p:cNvPr id="4" name="Espace réservé du numéro de diapositive 3"/>
          <p:cNvSpPr>
            <a:spLocks noGrp="1"/>
          </p:cNvSpPr>
          <p:nvPr>
            <p:ph type="sldNum" sz="quarter" idx="10"/>
          </p:nvPr>
        </p:nvSpPr>
        <p:spPr/>
        <p:txBody>
          <a:bodyPr/>
          <a:lstStyle/>
          <a:p>
            <a:fld id="{E55F7497-B687-47F8-A200-41F6858F2885}" type="slidenum">
              <a:rPr lang="fr-FR" smtClean="0"/>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Toutes les fluctuations quantiques avec une longueur d'onde générique </a:t>
            </a:r>
            <a:r>
              <a:rPr lang="fr-FR" dirty="0">
                <a:latin typeface="Symbol" panose="05050102010706020507" pitchFamily="18" charset="2"/>
              </a:rPr>
              <a:t></a:t>
            </a:r>
            <a:r>
              <a:rPr lang="fr-FR" dirty="0"/>
              <a:t> sortant de l'horizon de Hubble pendant la phase d'inflation primordiale y pénètrent dans la phase d'expansion et en ressortent à la fin de la phase d'inflation. Aucune information portée par une fluctuation quantique avec une longueur d'onde inférieure à</a:t>
            </a:r>
            <a:r>
              <a:rPr lang="fr-FR" dirty="0">
                <a:latin typeface="Symbol" panose="05050102010706020507" pitchFamily="18" charset="2"/>
              </a:rPr>
              <a:t> a</a:t>
            </a:r>
            <a:r>
              <a:rPr lang="fr-FR" dirty="0"/>
              <a:t> ou plus grande que </a:t>
            </a:r>
            <a:r>
              <a:rPr lang="fr-FR" dirty="0">
                <a:latin typeface="Symbol" panose="05050102010706020507" pitchFamily="18" charset="2"/>
              </a:rPr>
              <a:t>w </a:t>
            </a:r>
            <a:r>
              <a:rPr lang="fr-FR" dirty="0"/>
              <a:t>ne pénètre dans l'horizon de Hubble. De cette limitation, on en déduit que le </a:t>
            </a:r>
            <a:r>
              <a:rPr lang="fr-FR" b="1" dirty="0"/>
              <a:t>contenu total de l'information dans l'univers observable, qui est proportionnel à l'inverse de la constante cosmologique, (en quelque sorte le nombre d’Avogadro de l’univers) </a:t>
            </a:r>
            <a:r>
              <a:rPr lang="fr-FR" dirty="0"/>
              <a:t>est fini.</a:t>
            </a:r>
          </a:p>
        </p:txBody>
      </p:sp>
      <p:sp>
        <p:nvSpPr>
          <p:cNvPr id="4" name="Espace réservé du numéro de diapositive 3"/>
          <p:cNvSpPr>
            <a:spLocks noGrp="1"/>
          </p:cNvSpPr>
          <p:nvPr>
            <p:ph type="sldNum" sz="quarter" idx="5"/>
          </p:nvPr>
        </p:nvSpPr>
        <p:spPr/>
        <p:txBody>
          <a:bodyPr/>
          <a:lstStyle/>
          <a:p>
            <a:fld id="{D664C089-CAAF-4281-A8AE-E4AD99EFB27A}" type="slidenum">
              <a:rPr lang="fr-FR" smtClean="0"/>
              <a:t>8</a:t>
            </a:fld>
            <a:endParaRPr lang="fr-FR"/>
          </a:p>
        </p:txBody>
      </p:sp>
    </p:spTree>
    <p:extLst>
      <p:ext uri="{BB962C8B-B14F-4D97-AF65-F5344CB8AC3E}">
        <p14:creationId xmlns:p14="http://schemas.microsoft.com/office/powerpoint/2010/main" val="71463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457200" y="720725"/>
            <a:ext cx="6400800" cy="3600450"/>
          </a:xfrm>
        </p:spPr>
      </p:sp>
      <p:sp>
        <p:nvSpPr>
          <p:cNvPr id="3" name="Espace réservé des commentaires 2"/>
          <p:cNvSpPr>
            <a:spLocks noGrp="1"/>
          </p:cNvSpPr>
          <p:nvPr>
            <p:ph type="body" idx="1"/>
          </p:nvPr>
        </p:nvSpPr>
        <p:spPr/>
        <p:txBody>
          <a:bodyPr>
            <a:normAutofit/>
          </a:bodyPr>
          <a:lstStyle/>
          <a:p>
            <a:r>
              <a:rPr lang="fr-FR" dirty="0"/>
              <a:t>La cosmogonie scientifique</a:t>
            </a:r>
            <a:r>
              <a:rPr lang="fr-FR" baseline="0" dirty="0"/>
              <a:t> est un grand récit de l’univers, </a:t>
            </a:r>
            <a:r>
              <a:rPr lang="fr-FR" dirty="0"/>
              <a:t>une représentation d’un univers qui n’est pas seulement en expansion, mais aussi en évolution, en devenir, depuis une phase totalement indifférenciée, survenue immédiatement après le </a:t>
            </a:r>
            <a:r>
              <a:rPr lang="fr-FR" dirty="0" err="1"/>
              <a:t>big</a:t>
            </a:r>
            <a:r>
              <a:rPr lang="fr-FR" dirty="0"/>
              <a:t> bang jusqu’à l’état dans lequel il se laisse observer aujourd’hui, en passant par une série de transitions, où les interactions se différencient, les particules acquièrent leurs masses, les symétries se brisent, de nouveaux états de la matière apparaissent, de nouvelles structures se forment. La physique qui sous-tend un tel grand récit de l’univers est la physique des états de la matière qui fait largement appel aux méthodes statistiques, et de plus en plus, aux modélisations et simulations rendues possibles par les progrès fulgurant de l’informatique.</a:t>
            </a:r>
          </a:p>
        </p:txBody>
      </p:sp>
      <p:sp>
        <p:nvSpPr>
          <p:cNvPr id="4" name="Espace réservé du numéro de diapositive 3"/>
          <p:cNvSpPr>
            <a:spLocks noGrp="1"/>
          </p:cNvSpPr>
          <p:nvPr>
            <p:ph type="sldNum" sz="quarter" idx="10"/>
          </p:nvPr>
        </p:nvSpPr>
        <p:spPr/>
        <p:txBody>
          <a:bodyPr/>
          <a:lstStyle/>
          <a:p>
            <a:pPr>
              <a:defRPr/>
            </a:pPr>
            <a:fld id="{6B970BC3-8DF0-4044-805A-249EB36AB342}" type="slidenum">
              <a:rPr lang="fr-FR" smtClean="0"/>
              <a:pPr>
                <a:defRPr/>
              </a:pPr>
              <a:t>17</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D664C089-CAAF-4281-A8AE-E4AD99EFB27A}" type="slidenum">
              <a:rPr lang="fr-FR" smtClean="0"/>
              <a:t>20</a:t>
            </a:fld>
            <a:endParaRPr lang="fr-FR"/>
          </a:p>
        </p:txBody>
      </p:sp>
    </p:spTree>
    <p:extLst>
      <p:ext uri="{BB962C8B-B14F-4D97-AF65-F5344CB8AC3E}">
        <p14:creationId xmlns:p14="http://schemas.microsoft.com/office/powerpoint/2010/main" val="31807793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3011" name="Espace réservé des commentaires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fr-FR"/>
          </a:p>
        </p:txBody>
      </p:sp>
      <p:sp>
        <p:nvSpPr>
          <p:cNvPr id="43012" name="Espace réservé du numéro de diapositive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883" indent="-285724">
              <a:defRPr>
                <a:solidFill>
                  <a:schemeClr val="tx1"/>
                </a:solidFill>
                <a:latin typeface="Calibri" pitchFamily="34" charset="0"/>
              </a:defRPr>
            </a:lvl2pPr>
            <a:lvl3pPr marL="1142898" indent="-228580">
              <a:defRPr>
                <a:solidFill>
                  <a:schemeClr val="tx1"/>
                </a:solidFill>
                <a:latin typeface="Calibri" pitchFamily="34" charset="0"/>
              </a:defRPr>
            </a:lvl3pPr>
            <a:lvl4pPr marL="1600057" indent="-228580">
              <a:defRPr>
                <a:solidFill>
                  <a:schemeClr val="tx1"/>
                </a:solidFill>
                <a:latin typeface="Calibri" pitchFamily="34" charset="0"/>
              </a:defRPr>
            </a:lvl4pPr>
            <a:lvl5pPr marL="2057217" indent="-228580">
              <a:defRPr>
                <a:solidFill>
                  <a:schemeClr val="tx1"/>
                </a:solidFill>
                <a:latin typeface="Calibri" pitchFamily="34" charset="0"/>
              </a:defRPr>
            </a:lvl5pPr>
            <a:lvl6pPr marL="2514376" indent="-228580" fontAlgn="base">
              <a:spcBef>
                <a:spcPct val="0"/>
              </a:spcBef>
              <a:spcAft>
                <a:spcPct val="0"/>
              </a:spcAft>
              <a:defRPr>
                <a:solidFill>
                  <a:schemeClr val="tx1"/>
                </a:solidFill>
                <a:latin typeface="Calibri" pitchFamily="34" charset="0"/>
              </a:defRPr>
            </a:lvl6pPr>
            <a:lvl7pPr marL="2971535" indent="-228580" fontAlgn="base">
              <a:spcBef>
                <a:spcPct val="0"/>
              </a:spcBef>
              <a:spcAft>
                <a:spcPct val="0"/>
              </a:spcAft>
              <a:defRPr>
                <a:solidFill>
                  <a:schemeClr val="tx1"/>
                </a:solidFill>
                <a:latin typeface="Calibri" pitchFamily="34" charset="0"/>
              </a:defRPr>
            </a:lvl7pPr>
            <a:lvl8pPr marL="3428695" indent="-228580" fontAlgn="base">
              <a:spcBef>
                <a:spcPct val="0"/>
              </a:spcBef>
              <a:spcAft>
                <a:spcPct val="0"/>
              </a:spcAft>
              <a:defRPr>
                <a:solidFill>
                  <a:schemeClr val="tx1"/>
                </a:solidFill>
                <a:latin typeface="Calibri" pitchFamily="34" charset="0"/>
              </a:defRPr>
            </a:lvl8pPr>
            <a:lvl9pPr marL="3885854" indent="-22858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7F75B59C-49F7-4B04-8938-908C60295AAF}" type="slidenum">
              <a:rPr lang="fr-FR"/>
              <a:pPr fontAlgn="base">
                <a:spcBef>
                  <a:spcPct val="0"/>
                </a:spcBef>
                <a:spcAft>
                  <a:spcPct val="0"/>
                </a:spcAft>
              </a:pPr>
              <a:t>22</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262849-F486-46A4-8093-D29233D625E4}"/>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663AD440-A1AD-4190-A07A-7D7138BC64A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56E1A640-0FCE-4238-A4F0-F49F2271CF6D}"/>
              </a:ext>
            </a:extLst>
          </p:cNvPr>
          <p:cNvSpPr>
            <a:spLocks noGrp="1"/>
          </p:cNvSpPr>
          <p:nvPr>
            <p:ph type="dt" sz="half" idx="10"/>
          </p:nvPr>
        </p:nvSpPr>
        <p:spPr/>
        <p:txBody>
          <a:bodyPr/>
          <a:lstStyle/>
          <a:p>
            <a:r>
              <a:rPr lang="fr-FR"/>
              <a:t>07/03/2022</a:t>
            </a:r>
          </a:p>
        </p:txBody>
      </p:sp>
      <p:sp>
        <p:nvSpPr>
          <p:cNvPr id="5" name="Espace réservé du pied de page 4">
            <a:extLst>
              <a:ext uri="{FF2B5EF4-FFF2-40B4-BE49-F238E27FC236}">
                <a16:creationId xmlns:a16="http://schemas.microsoft.com/office/drawing/2014/main" id="{38AFBB7B-EC42-4CE3-A5EB-8E6E8C0ECE0C}"/>
              </a:ext>
            </a:extLst>
          </p:cNvPr>
          <p:cNvSpPr>
            <a:spLocks noGrp="1"/>
          </p:cNvSpPr>
          <p:nvPr>
            <p:ph type="ftr" sz="quarter" idx="11"/>
          </p:nvPr>
        </p:nvSpPr>
        <p:spPr/>
        <p:txBody>
          <a:bodyPr/>
          <a:lstStyle/>
          <a:p>
            <a:r>
              <a:rPr lang="fr-FR"/>
              <a:t>La matière sombre à la croisée des chemins de dexu modèles standards</a:t>
            </a:r>
          </a:p>
        </p:txBody>
      </p:sp>
      <p:sp>
        <p:nvSpPr>
          <p:cNvPr id="6" name="Espace réservé du numéro de diapositive 5">
            <a:extLst>
              <a:ext uri="{FF2B5EF4-FFF2-40B4-BE49-F238E27FC236}">
                <a16:creationId xmlns:a16="http://schemas.microsoft.com/office/drawing/2014/main" id="{6FCF0DFA-B4FF-4EA1-AE82-524CF2699298}"/>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1313439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33FCA91-CA85-40BA-9C12-8B8570C71F2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BB164B08-ADBC-4500-AD09-4EEFCCD6579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7CA4601-87C6-4C09-9BA4-37080A6CBEB8}"/>
              </a:ext>
            </a:extLst>
          </p:cNvPr>
          <p:cNvSpPr>
            <a:spLocks noGrp="1"/>
          </p:cNvSpPr>
          <p:nvPr>
            <p:ph type="dt" sz="half" idx="10"/>
          </p:nvPr>
        </p:nvSpPr>
        <p:spPr/>
        <p:txBody>
          <a:bodyPr/>
          <a:lstStyle/>
          <a:p>
            <a:r>
              <a:rPr lang="fr-FR"/>
              <a:t>07/03/2022</a:t>
            </a:r>
          </a:p>
        </p:txBody>
      </p:sp>
      <p:sp>
        <p:nvSpPr>
          <p:cNvPr id="5" name="Espace réservé du pied de page 4">
            <a:extLst>
              <a:ext uri="{FF2B5EF4-FFF2-40B4-BE49-F238E27FC236}">
                <a16:creationId xmlns:a16="http://schemas.microsoft.com/office/drawing/2014/main" id="{73F5FCCB-DE6D-431B-B708-3929C0A95F31}"/>
              </a:ext>
            </a:extLst>
          </p:cNvPr>
          <p:cNvSpPr>
            <a:spLocks noGrp="1"/>
          </p:cNvSpPr>
          <p:nvPr>
            <p:ph type="ftr" sz="quarter" idx="11"/>
          </p:nvPr>
        </p:nvSpPr>
        <p:spPr/>
        <p:txBody>
          <a:bodyPr/>
          <a:lstStyle/>
          <a:p>
            <a:r>
              <a:rPr lang="fr-FR"/>
              <a:t>La matière sombre à la croisée des chemins de dexu modèles standards</a:t>
            </a:r>
          </a:p>
        </p:txBody>
      </p:sp>
      <p:sp>
        <p:nvSpPr>
          <p:cNvPr id="6" name="Espace réservé du numéro de diapositive 5">
            <a:extLst>
              <a:ext uri="{FF2B5EF4-FFF2-40B4-BE49-F238E27FC236}">
                <a16:creationId xmlns:a16="http://schemas.microsoft.com/office/drawing/2014/main" id="{29AE7F0E-43BF-4E37-9BB3-6EEDCCE84709}"/>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12517443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E9FE5838-6A9A-40E9-B732-8C902381043E}"/>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BA93E486-8EC9-4484-8B65-E1CCD65114F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246260A-F213-49C7-B9BC-B9E812C66E64}"/>
              </a:ext>
            </a:extLst>
          </p:cNvPr>
          <p:cNvSpPr>
            <a:spLocks noGrp="1"/>
          </p:cNvSpPr>
          <p:nvPr>
            <p:ph type="dt" sz="half" idx="10"/>
          </p:nvPr>
        </p:nvSpPr>
        <p:spPr/>
        <p:txBody>
          <a:bodyPr/>
          <a:lstStyle/>
          <a:p>
            <a:r>
              <a:rPr lang="fr-FR"/>
              <a:t>07/03/2022</a:t>
            </a:r>
          </a:p>
        </p:txBody>
      </p:sp>
      <p:sp>
        <p:nvSpPr>
          <p:cNvPr id="5" name="Espace réservé du pied de page 4">
            <a:extLst>
              <a:ext uri="{FF2B5EF4-FFF2-40B4-BE49-F238E27FC236}">
                <a16:creationId xmlns:a16="http://schemas.microsoft.com/office/drawing/2014/main" id="{D6C0FB70-A3F7-4FBB-AAF5-F53498CA84A3}"/>
              </a:ext>
            </a:extLst>
          </p:cNvPr>
          <p:cNvSpPr>
            <a:spLocks noGrp="1"/>
          </p:cNvSpPr>
          <p:nvPr>
            <p:ph type="ftr" sz="quarter" idx="11"/>
          </p:nvPr>
        </p:nvSpPr>
        <p:spPr/>
        <p:txBody>
          <a:bodyPr/>
          <a:lstStyle/>
          <a:p>
            <a:r>
              <a:rPr lang="fr-FR"/>
              <a:t>La matière sombre à la croisée des chemins de dexu modèles standards</a:t>
            </a:r>
          </a:p>
        </p:txBody>
      </p:sp>
      <p:sp>
        <p:nvSpPr>
          <p:cNvPr id="6" name="Espace réservé du numéro de diapositive 5">
            <a:extLst>
              <a:ext uri="{FF2B5EF4-FFF2-40B4-BE49-F238E27FC236}">
                <a16:creationId xmlns:a16="http://schemas.microsoft.com/office/drawing/2014/main" id="{0C4F6164-F6E3-48BD-A215-81CF570231BA}"/>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31960857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D635687F-BD68-4A15-A868-FA39F4038C33}"/>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651775E2-B1EA-4E1B-B8AE-DEB1A1A44A39}"/>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2CC6BEDB-106A-484B-8543-BA293405FE16}"/>
              </a:ext>
            </a:extLst>
          </p:cNvPr>
          <p:cNvSpPr>
            <a:spLocks noGrp="1"/>
          </p:cNvSpPr>
          <p:nvPr>
            <p:ph type="sldNum" sz="quarter" idx="12"/>
          </p:nvPr>
        </p:nvSpPr>
        <p:spPr/>
        <p:txBody>
          <a:bodyPr/>
          <a:lstStyle/>
          <a:p>
            <a:fld id="{05215938-0BA3-4C07-8E0F-6A2DCFBA39A4}" type="slidenum">
              <a:rPr lang="fr-FR" smtClean="0"/>
              <a:t>‹N°›</a:t>
            </a:fld>
            <a:endParaRPr lang="fr-FR"/>
          </a:p>
        </p:txBody>
      </p:sp>
    </p:spTree>
    <p:extLst>
      <p:ext uri="{BB962C8B-B14F-4D97-AF65-F5344CB8AC3E}">
        <p14:creationId xmlns:p14="http://schemas.microsoft.com/office/powerpoint/2010/main" val="3448709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8ADF39-75A5-4F9B-BB6B-CB132D160D7E}"/>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2B1C7704-978C-414F-86BF-64BFCB58698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8C2A420-13E0-4165-A64E-51ED7F99F6AE}"/>
              </a:ext>
            </a:extLst>
          </p:cNvPr>
          <p:cNvSpPr>
            <a:spLocks noGrp="1"/>
          </p:cNvSpPr>
          <p:nvPr>
            <p:ph type="dt" sz="half" idx="10"/>
          </p:nvPr>
        </p:nvSpPr>
        <p:spPr/>
        <p:txBody>
          <a:bodyPr/>
          <a:lstStyle/>
          <a:p>
            <a:r>
              <a:rPr lang="fr-FR"/>
              <a:t>07/03/2022</a:t>
            </a:r>
          </a:p>
        </p:txBody>
      </p:sp>
      <p:sp>
        <p:nvSpPr>
          <p:cNvPr id="5" name="Espace réservé du pied de page 4">
            <a:extLst>
              <a:ext uri="{FF2B5EF4-FFF2-40B4-BE49-F238E27FC236}">
                <a16:creationId xmlns:a16="http://schemas.microsoft.com/office/drawing/2014/main" id="{878176EA-2705-491F-950D-7C9BB81F37AB}"/>
              </a:ext>
            </a:extLst>
          </p:cNvPr>
          <p:cNvSpPr>
            <a:spLocks noGrp="1"/>
          </p:cNvSpPr>
          <p:nvPr>
            <p:ph type="ftr" sz="quarter" idx="11"/>
          </p:nvPr>
        </p:nvSpPr>
        <p:spPr/>
        <p:txBody>
          <a:bodyPr/>
          <a:lstStyle/>
          <a:p>
            <a:r>
              <a:rPr lang="fr-FR"/>
              <a:t>La matière sombre à la croisée des chemins de dexu modèles standards</a:t>
            </a:r>
          </a:p>
        </p:txBody>
      </p:sp>
      <p:sp>
        <p:nvSpPr>
          <p:cNvPr id="6" name="Espace réservé du numéro de diapositive 5">
            <a:extLst>
              <a:ext uri="{FF2B5EF4-FFF2-40B4-BE49-F238E27FC236}">
                <a16:creationId xmlns:a16="http://schemas.microsoft.com/office/drawing/2014/main" id="{6E97BF1B-851E-4763-9D93-0CF08AEC98BB}"/>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968718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5AB8F82-CFDA-4975-8C84-B4D0BC470C1F}"/>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DF345B97-803F-4E99-AFF3-74CFC2037F9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0E3BFC1E-BB8F-4BAE-8DC6-3B2162CE42BA}"/>
              </a:ext>
            </a:extLst>
          </p:cNvPr>
          <p:cNvSpPr>
            <a:spLocks noGrp="1"/>
          </p:cNvSpPr>
          <p:nvPr>
            <p:ph type="dt" sz="half" idx="10"/>
          </p:nvPr>
        </p:nvSpPr>
        <p:spPr/>
        <p:txBody>
          <a:bodyPr/>
          <a:lstStyle/>
          <a:p>
            <a:r>
              <a:rPr lang="fr-FR"/>
              <a:t>07/03/2022</a:t>
            </a:r>
          </a:p>
        </p:txBody>
      </p:sp>
      <p:sp>
        <p:nvSpPr>
          <p:cNvPr id="5" name="Espace réservé du pied de page 4">
            <a:extLst>
              <a:ext uri="{FF2B5EF4-FFF2-40B4-BE49-F238E27FC236}">
                <a16:creationId xmlns:a16="http://schemas.microsoft.com/office/drawing/2014/main" id="{F0199BA5-A944-4386-855A-9F6942DB5F46}"/>
              </a:ext>
            </a:extLst>
          </p:cNvPr>
          <p:cNvSpPr>
            <a:spLocks noGrp="1"/>
          </p:cNvSpPr>
          <p:nvPr>
            <p:ph type="ftr" sz="quarter" idx="11"/>
          </p:nvPr>
        </p:nvSpPr>
        <p:spPr/>
        <p:txBody>
          <a:bodyPr/>
          <a:lstStyle/>
          <a:p>
            <a:r>
              <a:rPr lang="fr-FR"/>
              <a:t>La matière sombre à la croisée des chemins de dexu modèles standards</a:t>
            </a:r>
          </a:p>
        </p:txBody>
      </p:sp>
      <p:sp>
        <p:nvSpPr>
          <p:cNvPr id="6" name="Espace réservé du numéro de diapositive 5">
            <a:extLst>
              <a:ext uri="{FF2B5EF4-FFF2-40B4-BE49-F238E27FC236}">
                <a16:creationId xmlns:a16="http://schemas.microsoft.com/office/drawing/2014/main" id="{2F2C1B23-CCAE-4122-966F-50EAEA6B0B16}"/>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4931992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9A845D0-906F-40B1-A6CE-784D5D36C228}"/>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D12DA4B6-64BE-4815-8E44-59020B446E78}"/>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7349ED05-5175-4E6E-8714-B948FD57121D}"/>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6870198A-B9D7-4D91-B3C4-55E726283E5C}"/>
              </a:ext>
            </a:extLst>
          </p:cNvPr>
          <p:cNvSpPr>
            <a:spLocks noGrp="1"/>
          </p:cNvSpPr>
          <p:nvPr>
            <p:ph type="dt" sz="half" idx="10"/>
          </p:nvPr>
        </p:nvSpPr>
        <p:spPr/>
        <p:txBody>
          <a:bodyPr/>
          <a:lstStyle/>
          <a:p>
            <a:r>
              <a:rPr lang="fr-FR"/>
              <a:t>07/03/2022</a:t>
            </a:r>
          </a:p>
        </p:txBody>
      </p:sp>
      <p:sp>
        <p:nvSpPr>
          <p:cNvPr id="6" name="Espace réservé du pied de page 5">
            <a:extLst>
              <a:ext uri="{FF2B5EF4-FFF2-40B4-BE49-F238E27FC236}">
                <a16:creationId xmlns:a16="http://schemas.microsoft.com/office/drawing/2014/main" id="{573D667A-0B9F-46AA-A29B-3B00489B1EF9}"/>
              </a:ext>
            </a:extLst>
          </p:cNvPr>
          <p:cNvSpPr>
            <a:spLocks noGrp="1"/>
          </p:cNvSpPr>
          <p:nvPr>
            <p:ph type="ftr" sz="quarter" idx="11"/>
          </p:nvPr>
        </p:nvSpPr>
        <p:spPr/>
        <p:txBody>
          <a:bodyPr/>
          <a:lstStyle/>
          <a:p>
            <a:r>
              <a:rPr lang="fr-FR"/>
              <a:t>La matière sombre à la croisée des chemins de dexu modèles standards</a:t>
            </a:r>
          </a:p>
        </p:txBody>
      </p:sp>
      <p:sp>
        <p:nvSpPr>
          <p:cNvPr id="7" name="Espace réservé du numéro de diapositive 6">
            <a:extLst>
              <a:ext uri="{FF2B5EF4-FFF2-40B4-BE49-F238E27FC236}">
                <a16:creationId xmlns:a16="http://schemas.microsoft.com/office/drawing/2014/main" id="{C7BF371E-4039-4457-A0CF-F507B34BE45A}"/>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39020147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0B6F6A-CB16-40CE-9FE4-62365FBFDEF1}"/>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490263A-7E6B-49D4-A4C9-4D83B4B2C35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F1DF81F1-DD75-402B-BDDE-03866954AFE5}"/>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39CCE12D-5275-4E48-A637-E975515ABE9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109B84DA-D46C-4132-ABD2-86B31EA15E76}"/>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F2EA7DFF-FE20-4CD7-8224-549F397558BD}"/>
              </a:ext>
            </a:extLst>
          </p:cNvPr>
          <p:cNvSpPr>
            <a:spLocks noGrp="1"/>
          </p:cNvSpPr>
          <p:nvPr>
            <p:ph type="dt" sz="half" idx="10"/>
          </p:nvPr>
        </p:nvSpPr>
        <p:spPr/>
        <p:txBody>
          <a:bodyPr/>
          <a:lstStyle/>
          <a:p>
            <a:r>
              <a:rPr lang="fr-FR"/>
              <a:t>07/03/2022</a:t>
            </a:r>
          </a:p>
        </p:txBody>
      </p:sp>
      <p:sp>
        <p:nvSpPr>
          <p:cNvPr id="8" name="Espace réservé du pied de page 7">
            <a:extLst>
              <a:ext uri="{FF2B5EF4-FFF2-40B4-BE49-F238E27FC236}">
                <a16:creationId xmlns:a16="http://schemas.microsoft.com/office/drawing/2014/main" id="{EC17E002-C417-473B-A51D-4090EBFB181A}"/>
              </a:ext>
            </a:extLst>
          </p:cNvPr>
          <p:cNvSpPr>
            <a:spLocks noGrp="1"/>
          </p:cNvSpPr>
          <p:nvPr>
            <p:ph type="ftr" sz="quarter" idx="11"/>
          </p:nvPr>
        </p:nvSpPr>
        <p:spPr/>
        <p:txBody>
          <a:bodyPr/>
          <a:lstStyle/>
          <a:p>
            <a:r>
              <a:rPr lang="fr-FR"/>
              <a:t>La matière sombre à la croisée des chemins de dexu modèles standards</a:t>
            </a:r>
          </a:p>
        </p:txBody>
      </p:sp>
      <p:sp>
        <p:nvSpPr>
          <p:cNvPr id="9" name="Espace réservé du numéro de diapositive 8">
            <a:extLst>
              <a:ext uri="{FF2B5EF4-FFF2-40B4-BE49-F238E27FC236}">
                <a16:creationId xmlns:a16="http://schemas.microsoft.com/office/drawing/2014/main" id="{78BD2BA6-6942-442C-8FDE-6E7DEA2A5A2A}"/>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23742109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90CF757-7854-4ACC-B9BB-B873B41B88CF}"/>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D9F6C4F5-1157-4126-B93B-B11658416EB5}"/>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AE09F977-DFDC-487A-9079-8C19231FC0D8}"/>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ECA66C9B-E506-4426-8A26-34F96F036A22}"/>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37075267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F2489F9A-61A7-4036-91FB-DC050A6C6F9A}"/>
              </a:ext>
            </a:extLst>
          </p:cNvPr>
          <p:cNvSpPr>
            <a:spLocks noGrp="1"/>
          </p:cNvSpPr>
          <p:nvPr>
            <p:ph type="dt" sz="half" idx="10"/>
          </p:nvPr>
        </p:nvSpPr>
        <p:spPr/>
        <p:txBody>
          <a:bodyPr/>
          <a:lstStyle/>
          <a:p>
            <a:r>
              <a:rPr lang="fr-FR"/>
              <a:t>07/03/2022</a:t>
            </a:r>
          </a:p>
        </p:txBody>
      </p:sp>
      <p:sp>
        <p:nvSpPr>
          <p:cNvPr id="3" name="Espace réservé du pied de page 2">
            <a:extLst>
              <a:ext uri="{FF2B5EF4-FFF2-40B4-BE49-F238E27FC236}">
                <a16:creationId xmlns:a16="http://schemas.microsoft.com/office/drawing/2014/main" id="{8A6BE9A4-DCF0-43C0-A30C-FFEBD9B5F293}"/>
              </a:ext>
            </a:extLst>
          </p:cNvPr>
          <p:cNvSpPr>
            <a:spLocks noGrp="1"/>
          </p:cNvSpPr>
          <p:nvPr>
            <p:ph type="ftr" sz="quarter" idx="11"/>
          </p:nvPr>
        </p:nvSpPr>
        <p:spPr/>
        <p:txBody>
          <a:bodyPr/>
          <a:lstStyle/>
          <a:p>
            <a:r>
              <a:rPr lang="fr-FR"/>
              <a:t>La matière sombre à la croisée des chemins de dexu modèles standards</a:t>
            </a:r>
          </a:p>
        </p:txBody>
      </p:sp>
      <p:sp>
        <p:nvSpPr>
          <p:cNvPr id="4" name="Espace réservé du numéro de diapositive 3">
            <a:extLst>
              <a:ext uri="{FF2B5EF4-FFF2-40B4-BE49-F238E27FC236}">
                <a16:creationId xmlns:a16="http://schemas.microsoft.com/office/drawing/2014/main" id="{EDE1A18B-60FF-4A33-9788-B9876CAB1801}"/>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1669148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7F400B-AF98-43EC-9805-004B49BA421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006B026-F0B2-404B-A796-25E3D9B04FC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DD25374B-D05E-4030-BD71-9462976AC05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FD37D30-C0E0-4E91-AD2C-5273CB79CC98}"/>
              </a:ext>
            </a:extLst>
          </p:cNvPr>
          <p:cNvSpPr>
            <a:spLocks noGrp="1"/>
          </p:cNvSpPr>
          <p:nvPr>
            <p:ph type="dt" sz="half" idx="10"/>
          </p:nvPr>
        </p:nvSpPr>
        <p:spPr/>
        <p:txBody>
          <a:bodyPr/>
          <a:lstStyle/>
          <a:p>
            <a:r>
              <a:rPr lang="fr-FR"/>
              <a:t>07/03/2022</a:t>
            </a:r>
          </a:p>
        </p:txBody>
      </p:sp>
      <p:sp>
        <p:nvSpPr>
          <p:cNvPr id="6" name="Espace réservé du pied de page 5">
            <a:extLst>
              <a:ext uri="{FF2B5EF4-FFF2-40B4-BE49-F238E27FC236}">
                <a16:creationId xmlns:a16="http://schemas.microsoft.com/office/drawing/2014/main" id="{55DCD845-0AF9-4A9E-B517-6155D8A97504}"/>
              </a:ext>
            </a:extLst>
          </p:cNvPr>
          <p:cNvSpPr>
            <a:spLocks noGrp="1"/>
          </p:cNvSpPr>
          <p:nvPr>
            <p:ph type="ftr" sz="quarter" idx="11"/>
          </p:nvPr>
        </p:nvSpPr>
        <p:spPr/>
        <p:txBody>
          <a:bodyPr/>
          <a:lstStyle/>
          <a:p>
            <a:r>
              <a:rPr lang="fr-FR"/>
              <a:t>La matière sombre à la croisée des chemins de dexu modèles standards</a:t>
            </a:r>
          </a:p>
        </p:txBody>
      </p:sp>
      <p:sp>
        <p:nvSpPr>
          <p:cNvPr id="7" name="Espace réservé du numéro de diapositive 6">
            <a:extLst>
              <a:ext uri="{FF2B5EF4-FFF2-40B4-BE49-F238E27FC236}">
                <a16:creationId xmlns:a16="http://schemas.microsoft.com/office/drawing/2014/main" id="{29501537-90D4-4D7C-832F-FAC2D81298F6}"/>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35437507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17373F4-DE98-421E-AA37-1943997EAA4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A93F2FB6-11D1-4DD2-B6E2-80F7F714921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DB571BF6-4B4C-47EA-B538-6C4296A9C6A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11BD7A1D-6282-410D-8333-48E8856DEA11}"/>
              </a:ext>
            </a:extLst>
          </p:cNvPr>
          <p:cNvSpPr>
            <a:spLocks noGrp="1"/>
          </p:cNvSpPr>
          <p:nvPr>
            <p:ph type="dt" sz="half" idx="10"/>
          </p:nvPr>
        </p:nvSpPr>
        <p:spPr/>
        <p:txBody>
          <a:bodyPr/>
          <a:lstStyle/>
          <a:p>
            <a:r>
              <a:rPr lang="fr-FR"/>
              <a:t>07/03/2022</a:t>
            </a:r>
          </a:p>
        </p:txBody>
      </p:sp>
      <p:sp>
        <p:nvSpPr>
          <p:cNvPr id="6" name="Espace réservé du pied de page 5">
            <a:extLst>
              <a:ext uri="{FF2B5EF4-FFF2-40B4-BE49-F238E27FC236}">
                <a16:creationId xmlns:a16="http://schemas.microsoft.com/office/drawing/2014/main" id="{8985472D-83CD-4434-9148-F1AAA6D5D596}"/>
              </a:ext>
            </a:extLst>
          </p:cNvPr>
          <p:cNvSpPr>
            <a:spLocks noGrp="1"/>
          </p:cNvSpPr>
          <p:nvPr>
            <p:ph type="ftr" sz="quarter" idx="11"/>
          </p:nvPr>
        </p:nvSpPr>
        <p:spPr/>
        <p:txBody>
          <a:bodyPr/>
          <a:lstStyle/>
          <a:p>
            <a:r>
              <a:rPr lang="fr-FR"/>
              <a:t>La matière sombre à la croisée des chemins de dexu modèles standards</a:t>
            </a:r>
          </a:p>
        </p:txBody>
      </p:sp>
      <p:sp>
        <p:nvSpPr>
          <p:cNvPr id="7" name="Espace réservé du numéro de diapositive 6">
            <a:extLst>
              <a:ext uri="{FF2B5EF4-FFF2-40B4-BE49-F238E27FC236}">
                <a16:creationId xmlns:a16="http://schemas.microsoft.com/office/drawing/2014/main" id="{60DF6E77-4526-42BA-85F8-62F706C29053}"/>
              </a:ext>
            </a:extLst>
          </p:cNvPr>
          <p:cNvSpPr>
            <a:spLocks noGrp="1"/>
          </p:cNvSpPr>
          <p:nvPr>
            <p:ph type="sldNum" sz="quarter" idx="12"/>
          </p:nvPr>
        </p:nvSpPr>
        <p:spPr/>
        <p:txBody>
          <a:bodyPr/>
          <a:lstStyle/>
          <a:p>
            <a:fld id="{4AB45CFD-B504-4571-A840-D6FA47C40B13}" type="slidenum">
              <a:rPr lang="fr-FR" smtClean="0"/>
              <a:t>‹N°›</a:t>
            </a:fld>
            <a:endParaRPr lang="fr-FR"/>
          </a:p>
        </p:txBody>
      </p:sp>
    </p:spTree>
    <p:extLst>
      <p:ext uri="{BB962C8B-B14F-4D97-AF65-F5344CB8AC3E}">
        <p14:creationId xmlns:p14="http://schemas.microsoft.com/office/powerpoint/2010/main" val="139818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293A00C-2648-4B65-A409-E9AE9FB31F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8BB14D08-D8A0-4E91-A608-1D0885BF7E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C75BB1-2D2C-4224-A364-76BCAE2A52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fr-FR"/>
              <a:t>07/03/2022</a:t>
            </a:r>
          </a:p>
        </p:txBody>
      </p:sp>
      <p:sp>
        <p:nvSpPr>
          <p:cNvPr id="5" name="Espace réservé du pied de page 4">
            <a:extLst>
              <a:ext uri="{FF2B5EF4-FFF2-40B4-BE49-F238E27FC236}">
                <a16:creationId xmlns:a16="http://schemas.microsoft.com/office/drawing/2014/main" id="{A146EEF6-25E1-4857-BFE7-FCA7EDA5AFD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a:t>La matière sombre à la croisée des chemins de dexu modèles standards</a:t>
            </a:r>
          </a:p>
        </p:txBody>
      </p:sp>
      <p:sp>
        <p:nvSpPr>
          <p:cNvPr id="6" name="Espace réservé du numéro de diapositive 5">
            <a:extLst>
              <a:ext uri="{FF2B5EF4-FFF2-40B4-BE49-F238E27FC236}">
                <a16:creationId xmlns:a16="http://schemas.microsoft.com/office/drawing/2014/main" id="{88843F8C-B02C-48CE-99A4-EAE869D45EB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AB45CFD-B504-4571-A840-D6FA47C40B13}" type="slidenum">
              <a:rPr lang="fr-FR" smtClean="0"/>
              <a:t>‹N°›</a:t>
            </a:fld>
            <a:endParaRPr lang="fr-FR"/>
          </a:p>
        </p:txBody>
      </p:sp>
    </p:spTree>
    <p:extLst>
      <p:ext uri="{BB962C8B-B14F-4D97-AF65-F5344CB8AC3E}">
        <p14:creationId xmlns:p14="http://schemas.microsoft.com/office/powerpoint/2010/main" val="1515934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6.wmf"/><Relationship Id="rId5" Type="http://schemas.openxmlformats.org/officeDocument/2006/relationships/oleObject" Target="../embeddings/oleObject12.bin"/><Relationship Id="rId4" Type="http://schemas.openxmlformats.org/officeDocument/2006/relationships/image" Target="../media/image15.wmf"/></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4.bin"/><Relationship Id="rId4" Type="http://schemas.openxmlformats.org/officeDocument/2006/relationships/image" Target="../media/image19.wmf"/></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15.bin"/><Relationship Id="rId2" Type="http://schemas.openxmlformats.org/officeDocument/2006/relationships/slideLayout" Target="../slideLayouts/slideLayout7.xml"/><Relationship Id="rId1" Type="http://schemas.openxmlformats.org/officeDocument/2006/relationships/vmlDrawing" Target="../drawings/vmlDrawing6.vml"/><Relationship Id="rId6" Type="http://schemas.openxmlformats.org/officeDocument/2006/relationships/image" Target="../media/image26.emf"/><Relationship Id="rId5" Type="http://schemas.openxmlformats.org/officeDocument/2006/relationships/image" Target="../media/image25.jpeg"/><Relationship Id="rId4" Type="http://schemas.openxmlformats.org/officeDocument/2006/relationships/image" Target="../media/image24.wmf"/></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8" Type="http://schemas.openxmlformats.org/officeDocument/2006/relationships/image" Target="../media/image3.wmf"/><Relationship Id="rId13"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3.bin"/><Relationship Id="rId12" Type="http://schemas.openxmlformats.org/officeDocument/2006/relationships/image" Target="../media/image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2.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4.wmf"/><Relationship Id="rId4" Type="http://schemas.openxmlformats.org/officeDocument/2006/relationships/image" Target="../media/image1.wmf"/><Relationship Id="rId9" Type="http://schemas.openxmlformats.org/officeDocument/2006/relationships/oleObject" Target="../embeddings/oleObject4.bin"/><Relationship Id="rId14" Type="http://schemas.openxmlformats.org/officeDocument/2006/relationships/image" Target="../media/image6.wmf"/></Relationships>
</file>

<file path=ppt/slides/_rels/slide4.xml.rels><?xml version="1.0" encoding="UTF-8" standalone="yes"?>
<Relationships xmlns="http://schemas.openxmlformats.org/package/2006/relationships"><Relationship Id="rId8" Type="http://schemas.openxmlformats.org/officeDocument/2006/relationships/oleObject" Target="../embeddings/oleObject9.bin"/><Relationship Id="rId3" Type="http://schemas.openxmlformats.org/officeDocument/2006/relationships/notesSlide" Target="../notesSlides/notesSlide1.xml"/><Relationship Id="rId7" Type="http://schemas.openxmlformats.org/officeDocument/2006/relationships/image" Target="../media/image8.wmf"/><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8.bin"/><Relationship Id="rId5" Type="http://schemas.openxmlformats.org/officeDocument/2006/relationships/image" Target="../media/image7.wmf"/><Relationship Id="rId4" Type="http://schemas.openxmlformats.org/officeDocument/2006/relationships/oleObject" Target="../embeddings/oleObject7.bin"/><Relationship Id="rId9" Type="http://schemas.openxmlformats.org/officeDocument/2006/relationships/image" Target="../media/image9.w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11.wmf"/><Relationship Id="rId4" Type="http://schemas.openxmlformats.org/officeDocument/2006/relationships/oleObject" Target="../embeddings/oleObject10.bin"/></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7942EF-1C81-4330-BCA4-2B3BFBD362E3}"/>
              </a:ext>
            </a:extLst>
          </p:cNvPr>
          <p:cNvSpPr>
            <a:spLocks noGrp="1"/>
          </p:cNvSpPr>
          <p:nvPr>
            <p:ph type="ctrTitle"/>
          </p:nvPr>
        </p:nvSpPr>
        <p:spPr/>
        <p:txBody>
          <a:bodyPr>
            <a:normAutofit/>
          </a:bodyPr>
          <a:lstStyle/>
          <a:p>
            <a:r>
              <a:rPr lang="en-US" sz="4400" b="1" dirty="0">
                <a:solidFill>
                  <a:srgbClr val="0070C0"/>
                </a:solidFill>
              </a:rPr>
              <a:t>La matière </a:t>
            </a:r>
            <a:r>
              <a:rPr lang="en-US" sz="4400" b="1" dirty="0" err="1">
                <a:solidFill>
                  <a:srgbClr val="0070C0"/>
                </a:solidFill>
              </a:rPr>
              <a:t>sombre</a:t>
            </a:r>
            <a:r>
              <a:rPr lang="en-US" sz="4400" b="1" dirty="0">
                <a:solidFill>
                  <a:srgbClr val="0070C0"/>
                </a:solidFill>
              </a:rPr>
              <a:t> à la </a:t>
            </a:r>
            <a:r>
              <a:rPr lang="en-US" sz="4400" b="1" dirty="0" err="1">
                <a:solidFill>
                  <a:srgbClr val="0070C0"/>
                </a:solidFill>
              </a:rPr>
              <a:t>croisée</a:t>
            </a:r>
            <a:r>
              <a:rPr lang="en-US" sz="4400" b="1" dirty="0">
                <a:solidFill>
                  <a:srgbClr val="0070C0"/>
                </a:solidFill>
              </a:rPr>
              <a:t> des chemins de deux </a:t>
            </a:r>
            <a:r>
              <a:rPr lang="en-US" sz="4400" b="1" dirty="0" err="1">
                <a:solidFill>
                  <a:srgbClr val="0070C0"/>
                </a:solidFill>
              </a:rPr>
              <a:t>modèles</a:t>
            </a:r>
            <a:r>
              <a:rPr lang="en-US" sz="4400" b="1" dirty="0">
                <a:solidFill>
                  <a:srgbClr val="0070C0"/>
                </a:solidFill>
              </a:rPr>
              <a:t> standards</a:t>
            </a:r>
          </a:p>
        </p:txBody>
      </p:sp>
      <p:sp>
        <p:nvSpPr>
          <p:cNvPr id="3" name="Sous-titre 2">
            <a:extLst>
              <a:ext uri="{FF2B5EF4-FFF2-40B4-BE49-F238E27FC236}">
                <a16:creationId xmlns:a16="http://schemas.microsoft.com/office/drawing/2014/main" id="{70460B37-65AC-44E8-9592-E7205ED1EB98}"/>
              </a:ext>
            </a:extLst>
          </p:cNvPr>
          <p:cNvSpPr>
            <a:spLocks noGrp="1"/>
          </p:cNvSpPr>
          <p:nvPr>
            <p:ph type="subTitle" idx="1"/>
          </p:nvPr>
        </p:nvSpPr>
        <p:spPr/>
        <p:txBody>
          <a:bodyPr/>
          <a:lstStyle/>
          <a:p>
            <a:r>
              <a:rPr lang="fr-FR" dirty="0"/>
              <a:t>Gilles Cohen-Tannoudji and Jean-Pierre </a:t>
            </a:r>
            <a:r>
              <a:rPr lang="fr-FR" dirty="0" err="1"/>
              <a:t>Gazeau</a:t>
            </a:r>
            <a:endParaRPr lang="fr-FR" dirty="0"/>
          </a:p>
          <a:p>
            <a:r>
              <a:rPr lang="fr-FR" dirty="0"/>
              <a:t>07/03/2022</a:t>
            </a:r>
          </a:p>
        </p:txBody>
      </p:sp>
    </p:spTree>
    <p:extLst>
      <p:ext uri="{BB962C8B-B14F-4D97-AF65-F5344CB8AC3E}">
        <p14:creationId xmlns:p14="http://schemas.microsoft.com/office/powerpoint/2010/main" val="14914255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3FF78019-CB87-4104-8046-92ACE915E5D9}"/>
              </a:ext>
            </a:extLst>
          </p:cNvPr>
          <p:cNvSpPr>
            <a:spLocks noGrp="1"/>
          </p:cNvSpPr>
          <p:nvPr>
            <p:ph type="dt" sz="half" idx="10"/>
          </p:nvPr>
        </p:nvSpPr>
        <p:spPr/>
        <p:txBody>
          <a:bodyPr/>
          <a:lstStyle/>
          <a:p>
            <a:r>
              <a:rPr lang="fr-FR"/>
              <a:t>07/03/2022</a:t>
            </a:r>
          </a:p>
        </p:txBody>
      </p:sp>
      <p:sp>
        <p:nvSpPr>
          <p:cNvPr id="3" name="Espace réservé du pied de page 2">
            <a:extLst>
              <a:ext uri="{FF2B5EF4-FFF2-40B4-BE49-F238E27FC236}">
                <a16:creationId xmlns:a16="http://schemas.microsoft.com/office/drawing/2014/main" id="{48A6D901-FB4C-48B5-B3EA-9B616238162A}"/>
              </a:ext>
            </a:extLst>
          </p:cNvPr>
          <p:cNvSpPr>
            <a:spLocks noGrp="1"/>
          </p:cNvSpPr>
          <p:nvPr>
            <p:ph type="ftr" sz="quarter" idx="11"/>
          </p:nvPr>
        </p:nvSpPr>
        <p:spPr/>
        <p:txBody>
          <a:bodyPr/>
          <a:lstStyle/>
          <a:p>
            <a:r>
              <a:rPr lang="fr-FR"/>
              <a:t>La matière sombre à la croisée des chemins de dexu modèles standards</a:t>
            </a:r>
          </a:p>
        </p:txBody>
      </p:sp>
      <p:sp>
        <p:nvSpPr>
          <p:cNvPr id="4" name="Espace réservé du numéro de diapositive 3">
            <a:extLst>
              <a:ext uri="{FF2B5EF4-FFF2-40B4-BE49-F238E27FC236}">
                <a16:creationId xmlns:a16="http://schemas.microsoft.com/office/drawing/2014/main" id="{32A376D5-EA35-454C-A5C9-E84FAAB7C757}"/>
              </a:ext>
            </a:extLst>
          </p:cNvPr>
          <p:cNvSpPr>
            <a:spLocks noGrp="1"/>
          </p:cNvSpPr>
          <p:nvPr>
            <p:ph type="sldNum" sz="quarter" idx="12"/>
          </p:nvPr>
        </p:nvSpPr>
        <p:spPr/>
        <p:txBody>
          <a:bodyPr/>
          <a:lstStyle/>
          <a:p>
            <a:fld id="{4AB45CFD-B504-4571-A840-D6FA47C40B13}" type="slidenum">
              <a:rPr lang="fr-FR" smtClean="0"/>
              <a:t>10</a:t>
            </a:fld>
            <a:endParaRPr lang="fr-FR"/>
          </a:p>
        </p:txBody>
      </p:sp>
      <p:pic>
        <p:nvPicPr>
          <p:cNvPr id="10" name="Image 9">
            <a:extLst>
              <a:ext uri="{FF2B5EF4-FFF2-40B4-BE49-F238E27FC236}">
                <a16:creationId xmlns:a16="http://schemas.microsoft.com/office/drawing/2014/main" id="{D9204519-F4D9-4B42-A793-E1E036779006}"/>
              </a:ext>
            </a:extLst>
          </p:cNvPr>
          <p:cNvPicPr>
            <a:picLocks noChangeAspect="1"/>
          </p:cNvPicPr>
          <p:nvPr/>
        </p:nvPicPr>
        <p:blipFill>
          <a:blip r:embed="rId2"/>
          <a:stretch>
            <a:fillRect/>
          </a:stretch>
        </p:blipFill>
        <p:spPr>
          <a:xfrm>
            <a:off x="2115879" y="299178"/>
            <a:ext cx="7825563" cy="6153738"/>
          </a:xfrm>
          <a:prstGeom prst="rect">
            <a:avLst/>
          </a:prstGeom>
        </p:spPr>
      </p:pic>
    </p:spTree>
    <p:extLst>
      <p:ext uri="{BB962C8B-B14F-4D97-AF65-F5344CB8AC3E}">
        <p14:creationId xmlns:p14="http://schemas.microsoft.com/office/powerpoint/2010/main" val="2354825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D461C-3B66-40F9-B8DE-08422E299F5E}"/>
              </a:ext>
            </a:extLst>
          </p:cNvPr>
          <p:cNvSpPr>
            <a:spLocks noGrp="1"/>
          </p:cNvSpPr>
          <p:nvPr>
            <p:ph type="title"/>
          </p:nvPr>
        </p:nvSpPr>
        <p:spPr>
          <a:xfrm>
            <a:off x="806302" y="2204557"/>
            <a:ext cx="10515600" cy="1325563"/>
          </a:xfrm>
        </p:spPr>
        <p:txBody>
          <a:bodyPr>
            <a:normAutofit/>
          </a:bodyPr>
          <a:lstStyle/>
          <a:p>
            <a:pPr algn="ctr"/>
            <a:r>
              <a:rPr lang="en-US" sz="3600" b="1" dirty="0">
                <a:solidFill>
                  <a:schemeClr val="accent1"/>
                </a:solidFill>
              </a:rPr>
              <a:t>La condensation de Bose-Einstein dans </a:t>
            </a:r>
            <a:r>
              <a:rPr lang="en-US" sz="3600" b="1" dirty="0" err="1">
                <a:solidFill>
                  <a:schemeClr val="accent1"/>
                </a:solidFill>
              </a:rPr>
              <a:t>l’espace</a:t>
            </a:r>
            <a:r>
              <a:rPr lang="en-US" sz="3600" b="1" dirty="0">
                <a:solidFill>
                  <a:schemeClr val="accent1"/>
                </a:solidFill>
              </a:rPr>
              <a:t>-temps Anti-de Sitter</a:t>
            </a:r>
          </a:p>
        </p:txBody>
      </p:sp>
      <p:sp>
        <p:nvSpPr>
          <p:cNvPr id="3" name="Espace réservé de la date 2">
            <a:extLst>
              <a:ext uri="{FF2B5EF4-FFF2-40B4-BE49-F238E27FC236}">
                <a16:creationId xmlns:a16="http://schemas.microsoft.com/office/drawing/2014/main" id="{7FB67FC9-D019-478A-BA22-A34A81369E3E}"/>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484BC365-6F17-4064-AC10-3F7704D22165}"/>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0D5303E6-F78D-4BCB-8EDD-7E8CD5DF490A}"/>
              </a:ext>
            </a:extLst>
          </p:cNvPr>
          <p:cNvSpPr>
            <a:spLocks noGrp="1"/>
          </p:cNvSpPr>
          <p:nvPr>
            <p:ph type="sldNum" sz="quarter" idx="12"/>
          </p:nvPr>
        </p:nvSpPr>
        <p:spPr/>
        <p:txBody>
          <a:bodyPr/>
          <a:lstStyle/>
          <a:p>
            <a:fld id="{4AB45CFD-B504-4571-A840-D6FA47C40B13}" type="slidenum">
              <a:rPr lang="fr-FR" smtClean="0"/>
              <a:t>11</a:t>
            </a:fld>
            <a:endParaRPr lang="fr-FR"/>
          </a:p>
        </p:txBody>
      </p:sp>
    </p:spTree>
    <p:extLst>
      <p:ext uri="{BB962C8B-B14F-4D97-AF65-F5344CB8AC3E}">
        <p14:creationId xmlns:p14="http://schemas.microsoft.com/office/powerpoint/2010/main" val="318301763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Objet 1">
            <a:extLst>
              <a:ext uri="{FF2B5EF4-FFF2-40B4-BE49-F238E27FC236}">
                <a16:creationId xmlns:a16="http://schemas.microsoft.com/office/drawing/2014/main" id="{30598BC9-A19B-4292-858F-105EBDA06487}"/>
              </a:ext>
            </a:extLst>
          </p:cNvPr>
          <p:cNvGraphicFramePr>
            <a:graphicFrameLocks noChangeAspect="1"/>
          </p:cNvGraphicFramePr>
          <p:nvPr/>
        </p:nvGraphicFramePr>
        <p:xfrm>
          <a:off x="4933950" y="2663825"/>
          <a:ext cx="114300" cy="177800"/>
        </p:xfrm>
        <a:graphic>
          <a:graphicData uri="http://schemas.openxmlformats.org/presentationml/2006/ole">
            <mc:AlternateContent xmlns:mc="http://schemas.openxmlformats.org/markup-compatibility/2006">
              <mc:Choice xmlns:v="urn:schemas-microsoft-com:vml" Requires="v">
                <p:oleObj spid="_x0000_s17438" name="Equation" r:id="rId3" imgW="114120" imgH="177480" progId="Equation.DSMT4">
                  <p:embed/>
                </p:oleObj>
              </mc:Choice>
              <mc:Fallback>
                <p:oleObj name="Equation" r:id="rId3" imgW="114120" imgH="177480" progId="Equation.DSMT4">
                  <p:embed/>
                  <p:pic>
                    <p:nvPicPr>
                      <p:cNvPr id="2" name="Objet 1">
                        <a:extLst>
                          <a:ext uri="{FF2B5EF4-FFF2-40B4-BE49-F238E27FC236}">
                            <a16:creationId xmlns:a16="http://schemas.microsoft.com/office/drawing/2014/main" id="{30598BC9-A19B-4292-858F-105EBDA06487}"/>
                          </a:ext>
                        </a:extLst>
                      </p:cNvPr>
                      <p:cNvPicPr/>
                      <p:nvPr/>
                    </p:nvPicPr>
                    <p:blipFill>
                      <a:blip r:embed="rId4"/>
                      <a:stretch>
                        <a:fillRect/>
                      </a:stretch>
                    </p:blipFill>
                    <p:spPr>
                      <a:xfrm>
                        <a:off x="4933950" y="2663825"/>
                        <a:ext cx="114300" cy="177800"/>
                      </a:xfrm>
                      <a:prstGeom prst="rect">
                        <a:avLst/>
                      </a:prstGeom>
                    </p:spPr>
                  </p:pic>
                </p:oleObj>
              </mc:Fallback>
            </mc:AlternateContent>
          </a:graphicData>
        </a:graphic>
      </p:graphicFrame>
      <p:graphicFrame>
        <p:nvGraphicFramePr>
          <p:cNvPr id="3" name="Objet 2">
            <a:extLst>
              <a:ext uri="{FF2B5EF4-FFF2-40B4-BE49-F238E27FC236}">
                <a16:creationId xmlns:a16="http://schemas.microsoft.com/office/drawing/2014/main" id="{E8DA64BE-A58D-4951-B897-7E237A6733ED}"/>
              </a:ext>
            </a:extLst>
          </p:cNvPr>
          <p:cNvGraphicFramePr>
            <a:graphicFrameLocks noChangeAspect="1"/>
          </p:cNvGraphicFramePr>
          <p:nvPr>
            <p:extLst>
              <p:ext uri="{D42A27DB-BD31-4B8C-83A1-F6EECF244321}">
                <p14:modId xmlns:p14="http://schemas.microsoft.com/office/powerpoint/2010/main" val="4092812783"/>
              </p:ext>
            </p:extLst>
          </p:nvPr>
        </p:nvGraphicFramePr>
        <p:xfrm>
          <a:off x="956931" y="1480310"/>
          <a:ext cx="9942832" cy="4694320"/>
        </p:xfrm>
        <a:graphic>
          <a:graphicData uri="http://schemas.openxmlformats.org/presentationml/2006/ole">
            <mc:AlternateContent xmlns:mc="http://schemas.openxmlformats.org/markup-compatibility/2006">
              <mc:Choice xmlns:v="urn:schemas-microsoft-com:vml" Requires="v">
                <p:oleObj spid="_x0000_s17439" name="Equation" r:id="rId5" imgW="3873240" imgH="1828800" progId="Equation.DSMT4">
                  <p:embed/>
                </p:oleObj>
              </mc:Choice>
              <mc:Fallback>
                <p:oleObj name="Equation" r:id="rId5" imgW="3873240" imgH="1828800" progId="Equation.DSMT4">
                  <p:embed/>
                  <p:pic>
                    <p:nvPicPr>
                      <p:cNvPr id="3" name="Objet 2">
                        <a:extLst>
                          <a:ext uri="{FF2B5EF4-FFF2-40B4-BE49-F238E27FC236}">
                            <a16:creationId xmlns:a16="http://schemas.microsoft.com/office/drawing/2014/main" id="{E8DA64BE-A58D-4951-B897-7E237A6733ED}"/>
                          </a:ext>
                        </a:extLst>
                      </p:cNvPr>
                      <p:cNvPicPr/>
                      <p:nvPr/>
                    </p:nvPicPr>
                    <p:blipFill>
                      <a:blip r:embed="rId6"/>
                      <a:stretch>
                        <a:fillRect/>
                      </a:stretch>
                    </p:blipFill>
                    <p:spPr>
                      <a:xfrm>
                        <a:off x="956931" y="1480310"/>
                        <a:ext cx="9942832" cy="4694320"/>
                      </a:xfrm>
                      <a:prstGeom prst="rect">
                        <a:avLst/>
                      </a:prstGeom>
                    </p:spPr>
                  </p:pic>
                </p:oleObj>
              </mc:Fallback>
            </mc:AlternateContent>
          </a:graphicData>
        </a:graphic>
      </p:graphicFrame>
      <p:sp>
        <p:nvSpPr>
          <p:cNvPr id="4" name="Espace réservé de la date 3">
            <a:extLst>
              <a:ext uri="{FF2B5EF4-FFF2-40B4-BE49-F238E27FC236}">
                <a16:creationId xmlns:a16="http://schemas.microsoft.com/office/drawing/2014/main" id="{13FAF237-D02B-4DF6-A3DA-ACD1952D85E5}"/>
              </a:ext>
            </a:extLst>
          </p:cNvPr>
          <p:cNvSpPr>
            <a:spLocks noGrp="1"/>
          </p:cNvSpPr>
          <p:nvPr>
            <p:ph type="dt" sz="half" idx="10"/>
          </p:nvPr>
        </p:nvSpPr>
        <p:spPr/>
        <p:txBody>
          <a:bodyPr/>
          <a:lstStyle/>
          <a:p>
            <a:r>
              <a:rPr lang="fr-FR"/>
              <a:t>07/03/2022</a:t>
            </a:r>
            <a:endParaRPr lang="en-US"/>
          </a:p>
        </p:txBody>
      </p:sp>
      <p:sp>
        <p:nvSpPr>
          <p:cNvPr id="5" name="Espace réservé du pied de page 4">
            <a:extLst>
              <a:ext uri="{FF2B5EF4-FFF2-40B4-BE49-F238E27FC236}">
                <a16:creationId xmlns:a16="http://schemas.microsoft.com/office/drawing/2014/main" id="{3E43F67A-5448-4FA9-A490-1EA5DCE15897}"/>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6" name="Espace réservé du numéro de diapositive 5">
            <a:extLst>
              <a:ext uri="{FF2B5EF4-FFF2-40B4-BE49-F238E27FC236}">
                <a16:creationId xmlns:a16="http://schemas.microsoft.com/office/drawing/2014/main" id="{F732B407-F275-42D2-89DF-738CB49D695F}"/>
              </a:ext>
            </a:extLst>
          </p:cNvPr>
          <p:cNvSpPr>
            <a:spLocks noGrp="1"/>
          </p:cNvSpPr>
          <p:nvPr>
            <p:ph type="sldNum" sz="quarter" idx="12"/>
          </p:nvPr>
        </p:nvSpPr>
        <p:spPr/>
        <p:txBody>
          <a:bodyPr/>
          <a:lstStyle/>
          <a:p>
            <a:fld id="{2B7FA1AE-4CF5-47D1-9DB3-0FB7E57F9669}" type="slidenum">
              <a:rPr lang="en-US" smtClean="0"/>
              <a:t>12</a:t>
            </a:fld>
            <a:endParaRPr lang="en-US"/>
          </a:p>
        </p:txBody>
      </p:sp>
      <p:sp>
        <p:nvSpPr>
          <p:cNvPr id="7" name="ZoneTexte 6">
            <a:extLst>
              <a:ext uri="{FF2B5EF4-FFF2-40B4-BE49-F238E27FC236}">
                <a16:creationId xmlns:a16="http://schemas.microsoft.com/office/drawing/2014/main" id="{FF9D3821-FEB8-4BA5-987F-DB4CF9C66F1C}"/>
              </a:ext>
            </a:extLst>
          </p:cNvPr>
          <p:cNvSpPr txBox="1"/>
          <p:nvPr/>
        </p:nvSpPr>
        <p:spPr>
          <a:xfrm>
            <a:off x="967563" y="393405"/>
            <a:ext cx="10132828" cy="954107"/>
          </a:xfrm>
          <a:prstGeom prst="rect">
            <a:avLst/>
          </a:prstGeom>
          <a:noFill/>
        </p:spPr>
        <p:txBody>
          <a:bodyPr wrap="square" rtlCol="0">
            <a:spAutoFit/>
          </a:bodyPr>
          <a:lstStyle/>
          <a:p>
            <a:pPr algn="ctr"/>
            <a:r>
              <a:rPr lang="en-US" sz="2800" b="1" dirty="0">
                <a:solidFill>
                  <a:srgbClr val="0070C0"/>
                </a:solidFill>
                <a:latin typeface="+mj-lt"/>
              </a:rPr>
              <a:t>Equipartition </a:t>
            </a:r>
            <a:r>
              <a:rPr lang="en-US" sz="2800" b="1" dirty="0" err="1">
                <a:solidFill>
                  <a:srgbClr val="0070C0"/>
                </a:solidFill>
                <a:latin typeface="+mj-lt"/>
              </a:rPr>
              <a:t>holographique</a:t>
            </a:r>
            <a:r>
              <a:rPr lang="en-US" sz="2800" b="1" dirty="0">
                <a:solidFill>
                  <a:srgbClr val="0070C0"/>
                </a:solidFill>
                <a:latin typeface="+mj-lt"/>
              </a:rPr>
              <a:t> et condensation de Bose-Einstein dans </a:t>
            </a:r>
            <a:r>
              <a:rPr lang="en-US" sz="2800" b="1" dirty="0" err="1">
                <a:solidFill>
                  <a:srgbClr val="0070C0"/>
                </a:solidFill>
                <a:latin typeface="+mj-lt"/>
              </a:rPr>
              <a:t>l’horizon</a:t>
            </a:r>
            <a:r>
              <a:rPr lang="en-US" sz="2800" b="1" dirty="0">
                <a:solidFill>
                  <a:srgbClr val="0070C0"/>
                </a:solidFill>
                <a:latin typeface="+mj-lt"/>
              </a:rPr>
              <a:t> anti-de Sitter de Hubble</a:t>
            </a:r>
          </a:p>
        </p:txBody>
      </p:sp>
    </p:spTree>
    <p:extLst>
      <p:ext uri="{BB962C8B-B14F-4D97-AF65-F5344CB8AC3E}">
        <p14:creationId xmlns:p14="http://schemas.microsoft.com/office/powerpoint/2010/main" val="33246206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B053E34-537E-4BFF-88E9-B00B3A5CC6C8}"/>
              </a:ext>
            </a:extLst>
          </p:cNvPr>
          <p:cNvSpPr>
            <a:spLocks noGrp="1"/>
          </p:cNvSpPr>
          <p:nvPr>
            <p:ph type="title"/>
          </p:nvPr>
        </p:nvSpPr>
        <p:spPr>
          <a:xfrm>
            <a:off x="625549" y="141841"/>
            <a:ext cx="10515600" cy="1325563"/>
          </a:xfrm>
        </p:spPr>
        <p:txBody>
          <a:bodyPr>
            <a:normAutofit/>
          </a:bodyPr>
          <a:lstStyle/>
          <a:p>
            <a:pPr algn="ctr"/>
            <a:r>
              <a:rPr lang="en-US" sz="3600" b="1" dirty="0" err="1">
                <a:solidFill>
                  <a:srgbClr val="0070C0"/>
                </a:solidFill>
              </a:rPr>
              <a:t>L’univers</a:t>
            </a:r>
            <a:r>
              <a:rPr lang="en-US" sz="3600" b="1" dirty="0">
                <a:solidFill>
                  <a:srgbClr val="0070C0"/>
                </a:solidFill>
              </a:rPr>
              <a:t> </a:t>
            </a:r>
            <a:r>
              <a:rPr lang="en-US" sz="3600" b="1" dirty="0" err="1">
                <a:solidFill>
                  <a:srgbClr val="0070C0"/>
                </a:solidFill>
              </a:rPr>
              <a:t>sombre</a:t>
            </a:r>
            <a:r>
              <a:rPr lang="en-US" sz="3600" b="1" dirty="0">
                <a:solidFill>
                  <a:srgbClr val="0070C0"/>
                </a:solidFill>
              </a:rPr>
              <a:t> et </a:t>
            </a:r>
            <a:r>
              <a:rPr lang="en-US" sz="3600" b="1" dirty="0" err="1">
                <a:solidFill>
                  <a:srgbClr val="0070C0"/>
                </a:solidFill>
              </a:rPr>
              <a:t>l’espace</a:t>
            </a:r>
            <a:r>
              <a:rPr lang="en-US" sz="3600" b="1" dirty="0">
                <a:solidFill>
                  <a:srgbClr val="0070C0"/>
                </a:solidFill>
              </a:rPr>
              <a:t>-temps anti-de Sitter</a:t>
            </a:r>
          </a:p>
        </p:txBody>
      </p:sp>
      <p:sp>
        <p:nvSpPr>
          <p:cNvPr id="3" name="Espace réservé de la date 2">
            <a:extLst>
              <a:ext uri="{FF2B5EF4-FFF2-40B4-BE49-F238E27FC236}">
                <a16:creationId xmlns:a16="http://schemas.microsoft.com/office/drawing/2014/main" id="{9CB56967-0F18-4D0B-904B-95D63B938F68}"/>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ED02C6C1-5FCD-4FBC-865C-6C16E489DAF5}"/>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CC8BF43C-0983-48B6-AB33-DEEC481E6B86}"/>
              </a:ext>
            </a:extLst>
          </p:cNvPr>
          <p:cNvSpPr>
            <a:spLocks noGrp="1"/>
          </p:cNvSpPr>
          <p:nvPr>
            <p:ph type="sldNum" sz="quarter" idx="12"/>
          </p:nvPr>
        </p:nvSpPr>
        <p:spPr/>
        <p:txBody>
          <a:bodyPr/>
          <a:lstStyle/>
          <a:p>
            <a:fld id="{4AB45CFD-B504-4571-A840-D6FA47C40B13}" type="slidenum">
              <a:rPr lang="fr-FR" smtClean="0"/>
              <a:t>13</a:t>
            </a:fld>
            <a:endParaRPr lang="fr-FR"/>
          </a:p>
        </p:txBody>
      </p:sp>
      <p:sp>
        <p:nvSpPr>
          <p:cNvPr id="8" name="ZoneTexte 7">
            <a:extLst>
              <a:ext uri="{FF2B5EF4-FFF2-40B4-BE49-F238E27FC236}">
                <a16:creationId xmlns:a16="http://schemas.microsoft.com/office/drawing/2014/main" id="{A2E776A2-3FCD-4187-9E27-0076B4574CBE}"/>
              </a:ext>
            </a:extLst>
          </p:cNvPr>
          <p:cNvSpPr txBox="1"/>
          <p:nvPr/>
        </p:nvSpPr>
        <p:spPr>
          <a:xfrm>
            <a:off x="2358656" y="4678325"/>
            <a:ext cx="7368363" cy="523220"/>
          </a:xfrm>
          <a:prstGeom prst="rect">
            <a:avLst/>
          </a:prstGeom>
          <a:noFill/>
        </p:spPr>
        <p:txBody>
          <a:bodyPr wrap="square" rtlCol="0">
            <a:spAutoFit/>
          </a:bodyPr>
          <a:lstStyle/>
          <a:p>
            <a:pPr algn="ctr"/>
            <a:r>
              <a:rPr lang="en-US" sz="2800" b="1" dirty="0">
                <a:solidFill>
                  <a:srgbClr val="0070C0"/>
                </a:solidFill>
                <a:latin typeface="+mj-lt"/>
              </a:rPr>
              <a:t>Signe +: la masse </a:t>
            </a:r>
            <a:r>
              <a:rPr lang="en-US" sz="2800" b="1" dirty="0" err="1">
                <a:solidFill>
                  <a:srgbClr val="0070C0"/>
                </a:solidFill>
                <a:latin typeface="+mj-lt"/>
              </a:rPr>
              <a:t>sombre</a:t>
            </a:r>
            <a:r>
              <a:rPr lang="en-US" sz="2800" b="1" dirty="0">
                <a:solidFill>
                  <a:srgbClr val="0070C0"/>
                </a:solidFill>
                <a:latin typeface="+mj-lt"/>
              </a:rPr>
              <a:t> </a:t>
            </a:r>
            <a:r>
              <a:rPr lang="en-US" sz="2800" b="1" dirty="0" err="1">
                <a:solidFill>
                  <a:srgbClr val="0070C0"/>
                </a:solidFill>
                <a:latin typeface="+mj-lt"/>
              </a:rPr>
              <a:t>est</a:t>
            </a:r>
            <a:r>
              <a:rPr lang="en-US" sz="2800" b="1" dirty="0">
                <a:solidFill>
                  <a:srgbClr val="0070C0"/>
                </a:solidFill>
                <a:latin typeface="+mj-lt"/>
              </a:rPr>
              <a:t> </a:t>
            </a:r>
            <a:r>
              <a:rPr lang="en-US" sz="2800" b="1" dirty="0" err="1">
                <a:solidFill>
                  <a:srgbClr val="0070C0"/>
                </a:solidFill>
                <a:latin typeface="+mj-lt"/>
              </a:rPr>
              <a:t>bosonique</a:t>
            </a:r>
            <a:endParaRPr lang="en-US" sz="2800" b="1" dirty="0">
              <a:solidFill>
                <a:srgbClr val="0070C0"/>
              </a:solidFill>
              <a:latin typeface="+mj-lt"/>
            </a:endParaRPr>
          </a:p>
        </p:txBody>
      </p:sp>
      <p:sp>
        <p:nvSpPr>
          <p:cNvPr id="9" name="ZoneTexte 8">
            <a:extLst>
              <a:ext uri="{FF2B5EF4-FFF2-40B4-BE49-F238E27FC236}">
                <a16:creationId xmlns:a16="http://schemas.microsoft.com/office/drawing/2014/main" id="{A18FE39F-EEA8-4668-8E48-3CCDB31A84B2}"/>
              </a:ext>
            </a:extLst>
          </p:cNvPr>
          <p:cNvSpPr txBox="1"/>
          <p:nvPr/>
        </p:nvSpPr>
        <p:spPr>
          <a:xfrm>
            <a:off x="2262963" y="5330455"/>
            <a:ext cx="7368363" cy="523220"/>
          </a:xfrm>
          <a:prstGeom prst="rect">
            <a:avLst/>
          </a:prstGeom>
          <a:noFill/>
        </p:spPr>
        <p:txBody>
          <a:bodyPr wrap="square" rtlCol="0">
            <a:spAutoFit/>
          </a:bodyPr>
          <a:lstStyle/>
          <a:p>
            <a:pPr algn="ctr"/>
            <a:r>
              <a:rPr lang="en-US" sz="2800" b="1" dirty="0">
                <a:solidFill>
                  <a:srgbClr val="0070C0"/>
                </a:solidFill>
                <a:latin typeface="+mj-lt"/>
              </a:rPr>
              <a:t>Signe -: </a:t>
            </a:r>
            <a:r>
              <a:rPr lang="en-US" sz="2800" b="1" dirty="0" err="1">
                <a:solidFill>
                  <a:srgbClr val="0070C0"/>
                </a:solidFill>
                <a:latin typeface="+mj-lt"/>
              </a:rPr>
              <a:t>l’énergie</a:t>
            </a:r>
            <a:r>
              <a:rPr lang="en-US" sz="2800" b="1" dirty="0">
                <a:solidFill>
                  <a:srgbClr val="0070C0"/>
                </a:solidFill>
                <a:latin typeface="+mj-lt"/>
              </a:rPr>
              <a:t> </a:t>
            </a:r>
            <a:r>
              <a:rPr lang="en-US" sz="2800" b="1" dirty="0" err="1">
                <a:solidFill>
                  <a:srgbClr val="0070C0"/>
                </a:solidFill>
                <a:latin typeface="+mj-lt"/>
              </a:rPr>
              <a:t>sombre</a:t>
            </a:r>
            <a:r>
              <a:rPr lang="en-US" sz="2800" b="1" dirty="0">
                <a:solidFill>
                  <a:srgbClr val="0070C0"/>
                </a:solidFill>
                <a:latin typeface="+mj-lt"/>
              </a:rPr>
              <a:t> </a:t>
            </a:r>
            <a:r>
              <a:rPr lang="en-US" sz="2800" b="1" dirty="0" err="1">
                <a:solidFill>
                  <a:srgbClr val="0070C0"/>
                </a:solidFill>
                <a:latin typeface="+mj-lt"/>
              </a:rPr>
              <a:t>est</a:t>
            </a:r>
            <a:r>
              <a:rPr lang="en-US" sz="2800" b="1" dirty="0">
                <a:solidFill>
                  <a:srgbClr val="0070C0"/>
                </a:solidFill>
                <a:latin typeface="+mj-lt"/>
              </a:rPr>
              <a:t> </a:t>
            </a:r>
            <a:r>
              <a:rPr lang="en-US" sz="2800" b="1" dirty="0" err="1">
                <a:solidFill>
                  <a:srgbClr val="0070C0"/>
                </a:solidFill>
                <a:latin typeface="+mj-lt"/>
              </a:rPr>
              <a:t>fermionique</a:t>
            </a:r>
            <a:r>
              <a:rPr lang="en-US" sz="2800" b="1" dirty="0">
                <a:solidFill>
                  <a:srgbClr val="0070C0"/>
                </a:solidFill>
                <a:latin typeface="+mj-lt"/>
              </a:rPr>
              <a:t> </a:t>
            </a:r>
          </a:p>
        </p:txBody>
      </p:sp>
      <p:cxnSp>
        <p:nvCxnSpPr>
          <p:cNvPr id="12" name="Connecteur droit avec flèche 11">
            <a:extLst>
              <a:ext uri="{FF2B5EF4-FFF2-40B4-BE49-F238E27FC236}">
                <a16:creationId xmlns:a16="http://schemas.microsoft.com/office/drawing/2014/main" id="{7B9D6BF3-7D74-449A-951B-6E6839F5128E}"/>
              </a:ext>
            </a:extLst>
          </p:cNvPr>
          <p:cNvCxnSpPr>
            <a:stCxn id="10" idx="1"/>
          </p:cNvCxnSpPr>
          <p:nvPr/>
        </p:nvCxnSpPr>
        <p:spPr>
          <a:xfrm flipH="1">
            <a:off x="7081284" y="1737019"/>
            <a:ext cx="1594883" cy="3682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B3CDC278-6F68-459B-B34D-934202E86154}"/>
              </a:ext>
            </a:extLst>
          </p:cNvPr>
          <p:cNvCxnSpPr/>
          <p:nvPr/>
        </p:nvCxnSpPr>
        <p:spPr>
          <a:xfrm flipH="1">
            <a:off x="7127358" y="2452945"/>
            <a:ext cx="1594883" cy="368228"/>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nvGrpSpPr>
          <p:cNvPr id="38" name="Groupe 37">
            <a:extLst>
              <a:ext uri="{FF2B5EF4-FFF2-40B4-BE49-F238E27FC236}">
                <a16:creationId xmlns:a16="http://schemas.microsoft.com/office/drawing/2014/main" id="{A6D876F7-BA93-43EC-A4E3-C1B4152D8B0D}"/>
              </a:ext>
            </a:extLst>
          </p:cNvPr>
          <p:cNvGrpSpPr/>
          <p:nvPr/>
        </p:nvGrpSpPr>
        <p:grpSpPr>
          <a:xfrm>
            <a:off x="354418" y="1463748"/>
            <a:ext cx="11593033" cy="3335801"/>
            <a:chOff x="354418" y="1463748"/>
            <a:chExt cx="11593033" cy="3335801"/>
          </a:xfrm>
        </p:grpSpPr>
        <p:pic>
          <p:nvPicPr>
            <p:cNvPr id="6" name="Image 5">
              <a:extLst>
                <a:ext uri="{FF2B5EF4-FFF2-40B4-BE49-F238E27FC236}">
                  <a16:creationId xmlns:a16="http://schemas.microsoft.com/office/drawing/2014/main" id="{E0BCC285-8FA8-4737-B013-D0D4C6C71C7A}"/>
                </a:ext>
              </a:extLst>
            </p:cNvPr>
            <p:cNvPicPr>
              <a:picLocks noChangeAspect="1"/>
            </p:cNvPicPr>
            <p:nvPr/>
          </p:nvPicPr>
          <p:blipFill>
            <a:blip r:embed="rId2"/>
            <a:stretch>
              <a:fillRect/>
            </a:stretch>
          </p:blipFill>
          <p:spPr>
            <a:xfrm>
              <a:off x="1508051" y="1670753"/>
              <a:ext cx="9175898" cy="2133930"/>
            </a:xfrm>
            <a:prstGeom prst="rect">
              <a:avLst/>
            </a:prstGeom>
          </p:spPr>
        </p:pic>
        <p:sp>
          <p:nvSpPr>
            <p:cNvPr id="10" name="ZoneTexte 9">
              <a:extLst>
                <a:ext uri="{FF2B5EF4-FFF2-40B4-BE49-F238E27FC236}">
                  <a16:creationId xmlns:a16="http://schemas.microsoft.com/office/drawing/2014/main" id="{5C3E187F-A284-4702-BA6B-E1BD524DEBA1}"/>
                </a:ext>
              </a:extLst>
            </p:cNvPr>
            <p:cNvSpPr txBox="1"/>
            <p:nvPr/>
          </p:nvSpPr>
          <p:spPr>
            <a:xfrm>
              <a:off x="8676167" y="1552353"/>
              <a:ext cx="2817628" cy="369332"/>
            </a:xfrm>
            <a:prstGeom prst="rect">
              <a:avLst/>
            </a:prstGeom>
            <a:noFill/>
            <a:ln w="19050">
              <a:solidFill>
                <a:schemeClr val="tx1"/>
              </a:solidFill>
            </a:ln>
          </p:spPr>
          <p:txBody>
            <a:bodyPr wrap="square" rtlCol="0">
              <a:spAutoFit/>
            </a:bodyPr>
            <a:lstStyle/>
            <a:p>
              <a:pPr algn="ctr"/>
              <a:r>
                <a:rPr lang="en-US" b="1" dirty="0">
                  <a:solidFill>
                    <a:srgbClr val="FF0000"/>
                  </a:solidFill>
                  <a:latin typeface="+mj-lt"/>
                </a:rPr>
                <a:t>SM bosonic or fermionic field</a:t>
              </a:r>
            </a:p>
          </p:txBody>
        </p:sp>
        <p:sp>
          <p:nvSpPr>
            <p:cNvPr id="13" name="ZoneTexte 12">
              <a:extLst>
                <a:ext uri="{FF2B5EF4-FFF2-40B4-BE49-F238E27FC236}">
                  <a16:creationId xmlns:a16="http://schemas.microsoft.com/office/drawing/2014/main" id="{DCEC88CF-DCBF-497D-A37B-4FBFFF8CCE23}"/>
                </a:ext>
              </a:extLst>
            </p:cNvPr>
            <p:cNvSpPr txBox="1"/>
            <p:nvPr/>
          </p:nvSpPr>
          <p:spPr>
            <a:xfrm>
              <a:off x="8711610" y="2247014"/>
              <a:ext cx="2817628" cy="646331"/>
            </a:xfrm>
            <a:prstGeom prst="rect">
              <a:avLst/>
            </a:prstGeom>
            <a:noFill/>
            <a:ln w="19050">
              <a:solidFill>
                <a:schemeClr val="tx1"/>
              </a:solidFill>
            </a:ln>
          </p:spPr>
          <p:txBody>
            <a:bodyPr wrap="square" rtlCol="0">
              <a:spAutoFit/>
            </a:bodyPr>
            <a:lstStyle/>
            <a:p>
              <a:pPr algn="ctr"/>
              <a:r>
                <a:rPr lang="en-US" b="1" dirty="0">
                  <a:solidFill>
                    <a:srgbClr val="FF0000"/>
                  </a:solidFill>
                  <a:latin typeface="+mj-lt"/>
                </a:rPr>
                <a:t>Determinant of the metric field</a:t>
              </a:r>
            </a:p>
          </p:txBody>
        </p:sp>
        <p:sp>
          <p:nvSpPr>
            <p:cNvPr id="15" name="ZoneTexte 14">
              <a:extLst>
                <a:ext uri="{FF2B5EF4-FFF2-40B4-BE49-F238E27FC236}">
                  <a16:creationId xmlns:a16="http://schemas.microsoft.com/office/drawing/2014/main" id="{B0BAD11E-C827-4D11-B949-4AFE0CAC3828}"/>
                </a:ext>
              </a:extLst>
            </p:cNvPr>
            <p:cNvSpPr txBox="1"/>
            <p:nvPr/>
          </p:nvSpPr>
          <p:spPr>
            <a:xfrm>
              <a:off x="354418" y="4267187"/>
              <a:ext cx="2817628" cy="369332"/>
            </a:xfrm>
            <a:prstGeom prst="rect">
              <a:avLst/>
            </a:prstGeom>
            <a:noFill/>
            <a:ln w="19050">
              <a:solidFill>
                <a:schemeClr val="tx1"/>
              </a:solidFill>
            </a:ln>
          </p:spPr>
          <p:txBody>
            <a:bodyPr wrap="square" rtlCol="0">
              <a:spAutoFit/>
            </a:bodyPr>
            <a:lstStyle/>
            <a:p>
              <a:pPr algn="ctr"/>
              <a:r>
                <a:rPr lang="en-US" b="1" dirty="0">
                  <a:solidFill>
                    <a:srgbClr val="FF0000"/>
                  </a:solidFill>
                  <a:latin typeface="+mj-lt"/>
                </a:rPr>
                <a:t>Tadpole diagram</a:t>
              </a:r>
            </a:p>
          </p:txBody>
        </p:sp>
        <p:sp>
          <p:nvSpPr>
            <p:cNvPr id="19" name="ZoneTexte 18">
              <a:extLst>
                <a:ext uri="{FF2B5EF4-FFF2-40B4-BE49-F238E27FC236}">
                  <a16:creationId xmlns:a16="http://schemas.microsoft.com/office/drawing/2014/main" id="{8DDF1864-7A7D-47A0-804A-FEB77296B1C0}"/>
                </a:ext>
              </a:extLst>
            </p:cNvPr>
            <p:cNvSpPr txBox="1"/>
            <p:nvPr/>
          </p:nvSpPr>
          <p:spPr>
            <a:xfrm>
              <a:off x="9129823" y="4430217"/>
              <a:ext cx="2817628" cy="369332"/>
            </a:xfrm>
            <a:prstGeom prst="rect">
              <a:avLst/>
            </a:prstGeom>
            <a:noFill/>
            <a:ln w="19050">
              <a:solidFill>
                <a:schemeClr val="tx1"/>
              </a:solidFill>
            </a:ln>
          </p:spPr>
          <p:txBody>
            <a:bodyPr wrap="square" rtlCol="0">
              <a:spAutoFit/>
            </a:bodyPr>
            <a:lstStyle/>
            <a:p>
              <a:pPr algn="ctr"/>
              <a:r>
                <a:rPr lang="en-US" b="1" dirty="0">
                  <a:solidFill>
                    <a:srgbClr val="FF0000"/>
                  </a:solidFill>
                  <a:latin typeface="+mj-lt"/>
                </a:rPr>
                <a:t>Self energy diagram</a:t>
              </a:r>
            </a:p>
          </p:txBody>
        </p:sp>
        <p:sp>
          <p:nvSpPr>
            <p:cNvPr id="22" name="ZoneTexte 21">
              <a:extLst>
                <a:ext uri="{FF2B5EF4-FFF2-40B4-BE49-F238E27FC236}">
                  <a16:creationId xmlns:a16="http://schemas.microsoft.com/office/drawing/2014/main" id="{8E1C6FA5-F0AB-4988-BA78-C1ABDF3AD105}"/>
                </a:ext>
              </a:extLst>
            </p:cNvPr>
            <p:cNvSpPr txBox="1"/>
            <p:nvPr/>
          </p:nvSpPr>
          <p:spPr>
            <a:xfrm>
              <a:off x="3388241" y="1463748"/>
              <a:ext cx="2817628" cy="646331"/>
            </a:xfrm>
            <a:prstGeom prst="rect">
              <a:avLst/>
            </a:prstGeom>
            <a:noFill/>
            <a:ln w="19050">
              <a:solidFill>
                <a:schemeClr val="tx1"/>
              </a:solidFill>
            </a:ln>
          </p:spPr>
          <p:txBody>
            <a:bodyPr wrap="square" rtlCol="0">
              <a:spAutoFit/>
            </a:bodyPr>
            <a:lstStyle/>
            <a:p>
              <a:pPr algn="ctr"/>
              <a:r>
                <a:rPr lang="en-US" b="1" dirty="0">
                  <a:solidFill>
                    <a:srgbClr val="FF0000"/>
                  </a:solidFill>
                  <a:latin typeface="+mj-lt"/>
                </a:rPr>
                <a:t>Permutation of identical particles</a:t>
              </a:r>
            </a:p>
          </p:txBody>
        </p:sp>
        <p:cxnSp>
          <p:nvCxnSpPr>
            <p:cNvPr id="23" name="Connecteur droit avec flèche 22">
              <a:extLst>
                <a:ext uri="{FF2B5EF4-FFF2-40B4-BE49-F238E27FC236}">
                  <a16:creationId xmlns:a16="http://schemas.microsoft.com/office/drawing/2014/main" id="{116EAEA0-E8DF-4EF3-9739-1582396BEAD6}"/>
                </a:ext>
              </a:extLst>
            </p:cNvPr>
            <p:cNvCxnSpPr>
              <a:cxnSpLocks/>
            </p:cNvCxnSpPr>
            <p:nvPr/>
          </p:nvCxnSpPr>
          <p:spPr>
            <a:xfrm>
              <a:off x="4742121" y="2115879"/>
              <a:ext cx="0" cy="119084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9" name="Connecteur droit avec flèche 28">
              <a:extLst>
                <a:ext uri="{FF2B5EF4-FFF2-40B4-BE49-F238E27FC236}">
                  <a16:creationId xmlns:a16="http://schemas.microsoft.com/office/drawing/2014/main" id="{3944C225-E2E2-426B-AB3D-8EBC29DDFCD1}"/>
                </a:ext>
              </a:extLst>
            </p:cNvPr>
            <p:cNvCxnSpPr/>
            <p:nvPr/>
          </p:nvCxnSpPr>
          <p:spPr>
            <a:xfrm flipV="1">
              <a:off x="1509823" y="3561895"/>
              <a:ext cx="669851" cy="691116"/>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E8CBF66D-A12A-4204-A00F-849DA6DC4D4D}"/>
                </a:ext>
              </a:extLst>
            </p:cNvPr>
            <p:cNvCxnSpPr>
              <a:cxnSpLocks/>
              <a:stCxn id="10" idx="1"/>
            </p:cNvCxnSpPr>
            <p:nvPr/>
          </p:nvCxnSpPr>
          <p:spPr>
            <a:xfrm flipH="1">
              <a:off x="7113181" y="1737019"/>
              <a:ext cx="1562986" cy="43202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Connecteur droit avec flèche 30">
              <a:extLst>
                <a:ext uri="{FF2B5EF4-FFF2-40B4-BE49-F238E27FC236}">
                  <a16:creationId xmlns:a16="http://schemas.microsoft.com/office/drawing/2014/main" id="{9E09B4F6-D992-4BA0-AD14-705B5B63FBCC}"/>
                </a:ext>
              </a:extLst>
            </p:cNvPr>
            <p:cNvCxnSpPr>
              <a:cxnSpLocks/>
              <a:stCxn id="13" idx="1"/>
            </p:cNvCxnSpPr>
            <p:nvPr/>
          </p:nvCxnSpPr>
          <p:spPr>
            <a:xfrm flipH="1">
              <a:off x="7091918" y="2570180"/>
              <a:ext cx="1619692" cy="481364"/>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6" name="Connecteur droit avec flèche 15">
            <a:extLst>
              <a:ext uri="{FF2B5EF4-FFF2-40B4-BE49-F238E27FC236}">
                <a16:creationId xmlns:a16="http://schemas.microsoft.com/office/drawing/2014/main" id="{11A3C787-141D-4D12-B4D1-D3BF9F32A5C5}"/>
              </a:ext>
            </a:extLst>
          </p:cNvPr>
          <p:cNvCxnSpPr/>
          <p:nvPr/>
        </p:nvCxnSpPr>
        <p:spPr>
          <a:xfrm flipH="1" flipV="1">
            <a:off x="10175358" y="3583172"/>
            <a:ext cx="627321" cy="850605"/>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3867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01E6B1A-6AEB-4087-8B52-243BAEE8D552}"/>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3" name="Espace réservé du numéro de diapositive 2">
            <a:extLst>
              <a:ext uri="{FF2B5EF4-FFF2-40B4-BE49-F238E27FC236}">
                <a16:creationId xmlns:a16="http://schemas.microsoft.com/office/drawing/2014/main" id="{EAA60139-D0FF-44A7-93BF-32AFF4A34E74}"/>
              </a:ext>
            </a:extLst>
          </p:cNvPr>
          <p:cNvSpPr>
            <a:spLocks noGrp="1"/>
          </p:cNvSpPr>
          <p:nvPr>
            <p:ph type="sldNum" sz="quarter" idx="12"/>
          </p:nvPr>
        </p:nvSpPr>
        <p:spPr/>
        <p:txBody>
          <a:bodyPr/>
          <a:lstStyle/>
          <a:p>
            <a:fld id="{2B7FA1AE-4CF5-47D1-9DB3-0FB7E57F9669}" type="slidenum">
              <a:rPr lang="en-US" smtClean="0"/>
              <a:t>14</a:t>
            </a:fld>
            <a:endParaRPr lang="en-US"/>
          </a:p>
        </p:txBody>
      </p:sp>
      <p:sp>
        <p:nvSpPr>
          <p:cNvPr id="6" name="Espace réservé de la date 5">
            <a:extLst>
              <a:ext uri="{FF2B5EF4-FFF2-40B4-BE49-F238E27FC236}">
                <a16:creationId xmlns:a16="http://schemas.microsoft.com/office/drawing/2014/main" id="{2E276F55-2AE2-44C0-BB99-9FA296568632}"/>
              </a:ext>
            </a:extLst>
          </p:cNvPr>
          <p:cNvSpPr>
            <a:spLocks noGrp="1"/>
          </p:cNvSpPr>
          <p:nvPr>
            <p:ph type="dt" sz="half" idx="10"/>
          </p:nvPr>
        </p:nvSpPr>
        <p:spPr/>
        <p:txBody>
          <a:bodyPr/>
          <a:lstStyle/>
          <a:p>
            <a:r>
              <a:rPr lang="fr-FR"/>
              <a:t>07/03/2022</a:t>
            </a:r>
            <a:endParaRPr lang="en-US"/>
          </a:p>
        </p:txBody>
      </p:sp>
      <p:sp>
        <p:nvSpPr>
          <p:cNvPr id="4" name="ZoneTexte 3">
            <a:extLst>
              <a:ext uri="{FF2B5EF4-FFF2-40B4-BE49-F238E27FC236}">
                <a16:creationId xmlns:a16="http://schemas.microsoft.com/office/drawing/2014/main" id="{9CE62E8C-2AF7-4FD8-99A9-47551B89C708}"/>
              </a:ext>
            </a:extLst>
          </p:cNvPr>
          <p:cNvSpPr txBox="1"/>
          <p:nvPr/>
        </p:nvSpPr>
        <p:spPr>
          <a:xfrm>
            <a:off x="8112642" y="1403497"/>
            <a:ext cx="3742661" cy="1600438"/>
          </a:xfrm>
          <a:prstGeom prst="rect">
            <a:avLst/>
          </a:prstGeom>
          <a:noFill/>
          <a:ln w="12700">
            <a:solidFill>
              <a:schemeClr val="tx1"/>
            </a:solidFill>
          </a:ln>
        </p:spPr>
        <p:txBody>
          <a:bodyPr wrap="square" rtlCol="0">
            <a:spAutoFit/>
          </a:bodyPr>
          <a:lstStyle/>
          <a:p>
            <a:r>
              <a:rPr lang="en-US" sz="1400" b="1" dirty="0" err="1">
                <a:latin typeface="+mj-lt"/>
              </a:rPr>
              <a:t>Gazeau</a:t>
            </a:r>
            <a:r>
              <a:rPr lang="en-US" sz="1400" b="1" dirty="0">
                <a:latin typeface="+mj-lt"/>
              </a:rPr>
              <a:t>, J-P., </a:t>
            </a:r>
            <a:r>
              <a:rPr lang="en-US" sz="1400" b="1" dirty="0" err="1">
                <a:latin typeface="+mj-lt"/>
              </a:rPr>
              <a:t>Habonimana</a:t>
            </a:r>
            <a:r>
              <a:rPr lang="en-US" sz="1400" b="1" dirty="0">
                <a:latin typeface="+mj-lt"/>
              </a:rPr>
              <a:t>, C., Signal analysis and quantum formalism: </a:t>
            </a:r>
            <a:r>
              <a:rPr lang="en-US" sz="1400" b="1" dirty="0" err="1">
                <a:latin typeface="+mj-lt"/>
              </a:rPr>
              <a:t>Quantizations</a:t>
            </a:r>
            <a:r>
              <a:rPr lang="en-US" sz="1400" b="1" dirty="0">
                <a:latin typeface="+mj-lt"/>
              </a:rPr>
              <a:t> with no Planck constant, in: Landscapes of Time-Frequency Analysis, Vol. 2, Applied in Numerical and Harmonic Analysis series, New York: Springer International Publishing, 2020. : arXiv:2001.04916 [quant-</a:t>
            </a:r>
            <a:r>
              <a:rPr lang="en-US" sz="1400" b="1" dirty="0" err="1">
                <a:latin typeface="+mj-lt"/>
              </a:rPr>
              <a:t>ph</a:t>
            </a:r>
            <a:r>
              <a:rPr lang="en-US" sz="1400" b="1" dirty="0">
                <a:latin typeface="+mj-lt"/>
              </a:rPr>
              <a:t>]</a:t>
            </a:r>
          </a:p>
        </p:txBody>
      </p:sp>
      <p:sp>
        <p:nvSpPr>
          <p:cNvPr id="7" name="ZoneTexte 6">
            <a:extLst>
              <a:ext uri="{FF2B5EF4-FFF2-40B4-BE49-F238E27FC236}">
                <a16:creationId xmlns:a16="http://schemas.microsoft.com/office/drawing/2014/main" id="{21198AEC-1A37-42B4-8FAF-5B6B2E9D3487}"/>
              </a:ext>
            </a:extLst>
          </p:cNvPr>
          <p:cNvSpPr txBox="1"/>
          <p:nvPr/>
        </p:nvSpPr>
        <p:spPr>
          <a:xfrm>
            <a:off x="8112642" y="3476847"/>
            <a:ext cx="3636334" cy="738664"/>
          </a:xfrm>
          <a:prstGeom prst="rect">
            <a:avLst/>
          </a:prstGeom>
          <a:noFill/>
          <a:ln w="9525">
            <a:solidFill>
              <a:schemeClr val="tx1"/>
            </a:solidFill>
          </a:ln>
        </p:spPr>
        <p:txBody>
          <a:bodyPr wrap="square" rtlCol="0">
            <a:spAutoFit/>
          </a:bodyPr>
          <a:lstStyle/>
          <a:p>
            <a:r>
              <a:rPr lang="en-US" sz="1400" b="1" dirty="0">
                <a:latin typeface="+mj-lt"/>
              </a:rPr>
              <a:t>Cohen-Tannoudji, G., </a:t>
            </a:r>
            <a:r>
              <a:rPr lang="en-US" sz="1400" b="1" dirty="0" err="1">
                <a:latin typeface="+mj-lt"/>
              </a:rPr>
              <a:t>Gazeau</a:t>
            </a:r>
            <a:r>
              <a:rPr lang="en-US" sz="1400" b="1" dirty="0">
                <a:latin typeface="+mj-lt"/>
              </a:rPr>
              <a:t>, J-P., </a:t>
            </a:r>
            <a:r>
              <a:rPr lang="en-US" sz="1400" b="1" dirty="0" err="1">
                <a:latin typeface="+mj-lt"/>
              </a:rPr>
              <a:t>Habonimana</a:t>
            </a:r>
            <a:r>
              <a:rPr lang="en-US" sz="1400" b="1" dirty="0">
                <a:latin typeface="+mj-lt"/>
              </a:rPr>
              <a:t>, C., and </a:t>
            </a:r>
            <a:r>
              <a:rPr lang="en-US" sz="1400" b="1" dirty="0" err="1">
                <a:latin typeface="+mj-lt"/>
              </a:rPr>
              <a:t>Shabani</a:t>
            </a:r>
            <a:r>
              <a:rPr lang="en-US" sz="1400" b="1" dirty="0">
                <a:latin typeface="+mj-lt"/>
              </a:rPr>
              <a:t>, J. Quantum models à la Gabor for space-time, in progress.</a:t>
            </a:r>
          </a:p>
        </p:txBody>
      </p:sp>
      <p:sp>
        <p:nvSpPr>
          <p:cNvPr id="8" name="ZoneTexte 7">
            <a:extLst>
              <a:ext uri="{FF2B5EF4-FFF2-40B4-BE49-F238E27FC236}">
                <a16:creationId xmlns:a16="http://schemas.microsoft.com/office/drawing/2014/main" id="{32343484-4D2F-4ACC-9ED3-AA34BA515243}"/>
              </a:ext>
            </a:extLst>
          </p:cNvPr>
          <p:cNvSpPr txBox="1"/>
          <p:nvPr/>
        </p:nvSpPr>
        <p:spPr>
          <a:xfrm>
            <a:off x="8144540" y="4795284"/>
            <a:ext cx="3434316" cy="1600438"/>
          </a:xfrm>
          <a:prstGeom prst="rect">
            <a:avLst/>
          </a:prstGeom>
          <a:noFill/>
          <a:ln w="19050">
            <a:solidFill>
              <a:schemeClr val="tx1"/>
            </a:solidFill>
          </a:ln>
        </p:spPr>
        <p:txBody>
          <a:bodyPr wrap="square" rtlCol="0">
            <a:spAutoFit/>
          </a:bodyPr>
          <a:lstStyle/>
          <a:p>
            <a:r>
              <a:rPr lang="en-US" sz="1400" b="1" dirty="0">
                <a:solidFill>
                  <a:srgbClr val="FF0000"/>
                </a:solidFill>
              </a:rPr>
              <a:t>“Thus, the presence of a nonvanishing energy gap in a superconductor implies the existence of a ground-state condensate of correlated electron pairs.”</a:t>
            </a:r>
          </a:p>
          <a:p>
            <a:r>
              <a:rPr lang="en-US" sz="1400" b="1" dirty="0"/>
              <a:t>Adler, S.L. Einstein gravity as a symmetry breaking effect in quantum field theory. Rev. Mod. Phys. 1982, 54, 729. </a:t>
            </a:r>
          </a:p>
        </p:txBody>
      </p:sp>
      <p:pic>
        <p:nvPicPr>
          <p:cNvPr id="11" name="Image 10">
            <a:extLst>
              <a:ext uri="{FF2B5EF4-FFF2-40B4-BE49-F238E27FC236}">
                <a16:creationId xmlns:a16="http://schemas.microsoft.com/office/drawing/2014/main" id="{C38D2637-F026-4A6D-93AC-6012B49FCD1E}"/>
              </a:ext>
            </a:extLst>
          </p:cNvPr>
          <p:cNvPicPr>
            <a:picLocks noChangeAspect="1"/>
          </p:cNvPicPr>
          <p:nvPr/>
        </p:nvPicPr>
        <p:blipFill>
          <a:blip r:embed="rId2"/>
          <a:stretch>
            <a:fillRect/>
          </a:stretch>
        </p:blipFill>
        <p:spPr>
          <a:xfrm>
            <a:off x="220845" y="831443"/>
            <a:ext cx="7562185" cy="5924889"/>
          </a:xfrm>
          <a:prstGeom prst="rect">
            <a:avLst/>
          </a:prstGeom>
        </p:spPr>
      </p:pic>
    </p:spTree>
    <p:extLst>
      <p:ext uri="{BB962C8B-B14F-4D97-AF65-F5344CB8AC3E}">
        <p14:creationId xmlns:p14="http://schemas.microsoft.com/office/powerpoint/2010/main" val="29973960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9204881-4AAA-4971-9C9E-BC4E4785962B}"/>
              </a:ext>
            </a:extLst>
          </p:cNvPr>
          <p:cNvSpPr>
            <a:spLocks noGrp="1"/>
          </p:cNvSpPr>
          <p:nvPr>
            <p:ph type="title"/>
          </p:nvPr>
        </p:nvSpPr>
        <p:spPr>
          <a:xfrm>
            <a:off x="838200" y="365126"/>
            <a:ext cx="7635949" cy="761926"/>
          </a:xfrm>
        </p:spPr>
        <p:txBody>
          <a:bodyPr>
            <a:normAutofit/>
          </a:bodyPr>
          <a:lstStyle/>
          <a:p>
            <a:pPr algn="ctr"/>
            <a:r>
              <a:rPr lang="en-US" sz="1800" b="1" dirty="0">
                <a:solidFill>
                  <a:schemeClr val="accent1"/>
                </a:solidFill>
                <a:latin typeface="Arial" panose="020B0604020202020204" pitchFamily="34" charset="0"/>
                <a:cs typeface="Arial" panose="020B0604020202020204" pitchFamily="34" charset="0"/>
              </a:rPr>
              <a:t>Our predictions (with N</a:t>
            </a:r>
            <a:r>
              <a:rPr lang="en-US" sz="1800" b="1" baseline="-25000" dirty="0">
                <a:solidFill>
                  <a:schemeClr val="accent1"/>
                </a:solidFill>
                <a:latin typeface="Arial" panose="020B0604020202020204" pitchFamily="34" charset="0"/>
                <a:cs typeface="Arial" panose="020B0604020202020204" pitchFamily="34" charset="0"/>
              </a:rPr>
              <a:t>c</a:t>
            </a:r>
            <a:r>
              <a:rPr lang="en-US" sz="1800" b="1" dirty="0">
                <a:solidFill>
                  <a:schemeClr val="accent1"/>
                </a:solidFill>
                <a:latin typeface="Arial" panose="020B0604020202020204" pitchFamily="34" charset="0"/>
                <a:cs typeface="Arial" panose="020B0604020202020204" pitchFamily="34" charset="0"/>
              </a:rPr>
              <a:t>= </a:t>
            </a:r>
            <a:r>
              <a:rPr lang="en-US" sz="1800" b="1" dirty="0" err="1">
                <a:solidFill>
                  <a:schemeClr val="accent1"/>
                </a:solidFill>
                <a:latin typeface="Arial" panose="020B0604020202020204" pitchFamily="34" charset="0"/>
                <a:cs typeface="Arial" panose="020B0604020202020204" pitchFamily="34" charset="0"/>
              </a:rPr>
              <a:t>N</a:t>
            </a:r>
            <a:r>
              <a:rPr lang="en-US" sz="1800" b="1" baseline="-25000" dirty="0" err="1">
                <a:solidFill>
                  <a:schemeClr val="accent1"/>
                </a:solidFill>
                <a:latin typeface="Arial" panose="020B0604020202020204" pitchFamily="34" charset="0"/>
                <a:cs typeface="Arial" panose="020B0604020202020204" pitchFamily="34" charset="0"/>
              </a:rPr>
              <a:t>f</a:t>
            </a:r>
            <a:r>
              <a:rPr lang="en-US" sz="1800" b="1" dirty="0">
                <a:solidFill>
                  <a:schemeClr val="accent1"/>
                </a:solidFill>
                <a:latin typeface="Arial" panose="020B0604020202020204" pitchFamily="34" charset="0"/>
                <a:cs typeface="Arial" panose="020B0604020202020204" pitchFamily="34" charset="0"/>
              </a:rPr>
              <a:t>=3) compared with the Planck-2018 results</a:t>
            </a:r>
          </a:p>
        </p:txBody>
      </p:sp>
      <p:sp>
        <p:nvSpPr>
          <p:cNvPr id="4" name="Espace réservé du pied de page 3">
            <a:extLst>
              <a:ext uri="{FF2B5EF4-FFF2-40B4-BE49-F238E27FC236}">
                <a16:creationId xmlns:a16="http://schemas.microsoft.com/office/drawing/2014/main" id="{D08E9730-56AE-47EC-88BC-81DFB175C913}"/>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5" name="Espace réservé du numéro de diapositive 4">
            <a:extLst>
              <a:ext uri="{FF2B5EF4-FFF2-40B4-BE49-F238E27FC236}">
                <a16:creationId xmlns:a16="http://schemas.microsoft.com/office/drawing/2014/main" id="{777AC198-131E-4799-92E6-B1415791DDD5}"/>
              </a:ext>
            </a:extLst>
          </p:cNvPr>
          <p:cNvSpPr>
            <a:spLocks noGrp="1"/>
          </p:cNvSpPr>
          <p:nvPr>
            <p:ph type="sldNum" sz="quarter" idx="12"/>
          </p:nvPr>
        </p:nvSpPr>
        <p:spPr/>
        <p:txBody>
          <a:bodyPr/>
          <a:lstStyle/>
          <a:p>
            <a:fld id="{2B7FA1AE-4CF5-47D1-9DB3-0FB7E57F9669}" type="slidenum">
              <a:rPr lang="en-US" smtClean="0"/>
              <a:t>15</a:t>
            </a:fld>
            <a:endParaRPr lang="en-US"/>
          </a:p>
        </p:txBody>
      </p:sp>
      <p:graphicFrame>
        <p:nvGraphicFramePr>
          <p:cNvPr id="7" name="Tableau 7">
            <a:extLst>
              <a:ext uri="{FF2B5EF4-FFF2-40B4-BE49-F238E27FC236}">
                <a16:creationId xmlns:a16="http://schemas.microsoft.com/office/drawing/2014/main" id="{4F08CE2C-139C-4087-8546-8C9AF19957CE}"/>
              </a:ext>
            </a:extLst>
          </p:cNvPr>
          <p:cNvGraphicFramePr>
            <a:graphicFrameLocks noGrp="1"/>
          </p:cNvGraphicFramePr>
          <p:nvPr>
            <p:extLst>
              <p:ext uri="{D42A27DB-BD31-4B8C-83A1-F6EECF244321}">
                <p14:modId xmlns:p14="http://schemas.microsoft.com/office/powerpoint/2010/main" val="1152132353"/>
              </p:ext>
            </p:extLst>
          </p:nvPr>
        </p:nvGraphicFramePr>
        <p:xfrm>
          <a:off x="1096855" y="1232431"/>
          <a:ext cx="8733534" cy="2391438"/>
        </p:xfrm>
        <a:graphic>
          <a:graphicData uri="http://schemas.openxmlformats.org/drawingml/2006/table">
            <a:tbl>
              <a:tblPr firstRow="1" bandRow="1">
                <a:tableStyleId>{5C22544A-7EE6-4342-B048-85BDC9FD1C3A}</a:tableStyleId>
              </a:tblPr>
              <a:tblGrid>
                <a:gridCol w="2911178">
                  <a:extLst>
                    <a:ext uri="{9D8B030D-6E8A-4147-A177-3AD203B41FA5}">
                      <a16:colId xmlns:a16="http://schemas.microsoft.com/office/drawing/2014/main" val="2291194673"/>
                    </a:ext>
                  </a:extLst>
                </a:gridCol>
                <a:gridCol w="2911178">
                  <a:extLst>
                    <a:ext uri="{9D8B030D-6E8A-4147-A177-3AD203B41FA5}">
                      <a16:colId xmlns:a16="http://schemas.microsoft.com/office/drawing/2014/main" val="2901460328"/>
                    </a:ext>
                  </a:extLst>
                </a:gridCol>
                <a:gridCol w="2911178">
                  <a:extLst>
                    <a:ext uri="{9D8B030D-6E8A-4147-A177-3AD203B41FA5}">
                      <a16:colId xmlns:a16="http://schemas.microsoft.com/office/drawing/2014/main" val="586312359"/>
                    </a:ext>
                  </a:extLst>
                </a:gridCol>
              </a:tblGrid>
              <a:tr h="784239">
                <a:tc>
                  <a:txBody>
                    <a:bodyPr/>
                    <a:lstStyle/>
                    <a:p>
                      <a:endParaRPr lang="fr-F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800" dirty="0">
                          <a:solidFill>
                            <a:schemeClr val="accent1"/>
                          </a:solidFill>
                        </a:rPr>
                        <a:t>Our </a:t>
                      </a:r>
                      <a:r>
                        <a:rPr lang="fr-FR" sz="2800" dirty="0" err="1">
                          <a:solidFill>
                            <a:schemeClr val="accent1"/>
                          </a:solidFill>
                        </a:rPr>
                        <a:t>predictions</a:t>
                      </a:r>
                      <a:endParaRPr lang="fr-FR" sz="2800" dirty="0">
                        <a:solidFill>
                          <a:schemeClr val="accent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400" b="1" dirty="0">
                          <a:solidFill>
                            <a:schemeClr val="accent1"/>
                          </a:solidFill>
                        </a:rPr>
                        <a:t>Planck 2018 </a:t>
                      </a:r>
                      <a:r>
                        <a:rPr lang="fr-FR" sz="2400" b="1" dirty="0" err="1">
                          <a:solidFill>
                            <a:schemeClr val="accent1"/>
                          </a:solidFill>
                        </a:rPr>
                        <a:t>results</a:t>
                      </a:r>
                      <a:r>
                        <a:rPr lang="fr-FR" sz="2400" b="1" dirty="0" err="1"/>
                        <a:t>PPl</a:t>
                      </a:r>
                      <a:endParaRPr lang="fr-FR" sz="2400"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64348395"/>
                  </a:ext>
                </a:extLst>
              </a:tr>
              <a:tr h="784239">
                <a:tc>
                  <a:txBody>
                    <a:bodyPr/>
                    <a:lstStyle/>
                    <a:p>
                      <a:pPr algn="ctr"/>
                      <a:r>
                        <a:rPr lang="en-US" sz="2000" b="1" noProof="0" dirty="0"/>
                        <a:t>Dark Matter/visible matter</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11N</a:t>
                      </a:r>
                      <a:r>
                        <a:rPr lang="fr-FR" b="1" baseline="-25000" dirty="0"/>
                        <a:t>c</a:t>
                      </a:r>
                      <a:r>
                        <a:rPr lang="fr-FR" b="1" dirty="0"/>
                        <a:t>/2N</a:t>
                      </a:r>
                      <a:r>
                        <a:rPr lang="fr-FR" b="1" baseline="-25000" dirty="0"/>
                        <a:t>f</a:t>
                      </a:r>
                      <a:r>
                        <a:rPr lang="fr-FR" b="1" baseline="0" dirty="0"/>
                        <a:t>=11/2</a:t>
                      </a:r>
                      <a:endParaRPr lang="fr-FR"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a:t>5,322</a:t>
                      </a:r>
                      <a:r>
                        <a:rPr lang="fr-FR" b="1" dirty="0"/>
                        <a:t>+/- 0,00091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513479783"/>
                  </a:ext>
                </a:extLst>
              </a:tr>
              <a:tr h="784239">
                <a:tc>
                  <a:txBody>
                    <a:bodyPr/>
                    <a:lstStyle/>
                    <a:p>
                      <a:endParaRPr lang="fr-FR"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sz="2000" b="1" dirty="0"/>
                        <a:t>0,3157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fr-FR" b="1" dirty="0"/>
                        <a:t>0,3111+/- 0,0056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890425121"/>
                  </a:ext>
                </a:extLst>
              </a:tr>
            </a:tbl>
          </a:graphicData>
        </a:graphic>
      </p:graphicFrame>
      <p:graphicFrame>
        <p:nvGraphicFramePr>
          <p:cNvPr id="8" name="Objet 7">
            <a:extLst>
              <a:ext uri="{FF2B5EF4-FFF2-40B4-BE49-F238E27FC236}">
                <a16:creationId xmlns:a16="http://schemas.microsoft.com/office/drawing/2014/main" id="{886837CC-18D2-4709-8E55-27F7E12A351F}"/>
              </a:ext>
            </a:extLst>
          </p:cNvPr>
          <p:cNvGraphicFramePr>
            <a:graphicFrameLocks noChangeAspect="1"/>
          </p:cNvGraphicFramePr>
          <p:nvPr>
            <p:extLst>
              <p:ext uri="{D42A27DB-BD31-4B8C-83A1-F6EECF244321}">
                <p14:modId xmlns:p14="http://schemas.microsoft.com/office/powerpoint/2010/main" val="1508831773"/>
              </p:ext>
            </p:extLst>
          </p:nvPr>
        </p:nvGraphicFramePr>
        <p:xfrm>
          <a:off x="1616075" y="3005138"/>
          <a:ext cx="1958975" cy="382587"/>
        </p:xfrm>
        <a:graphic>
          <a:graphicData uri="http://schemas.openxmlformats.org/presentationml/2006/ole">
            <mc:AlternateContent xmlns:mc="http://schemas.openxmlformats.org/markup-compatibility/2006">
              <mc:Choice xmlns:v="urn:schemas-microsoft-com:vml" Requires="v">
                <p:oleObj spid="_x0000_s4178" name="Equation" r:id="rId3" imgW="1295280" imgH="253800" progId="Equation.DSMT4">
                  <p:embed/>
                </p:oleObj>
              </mc:Choice>
              <mc:Fallback>
                <p:oleObj name="Equation" r:id="rId3" imgW="1295280" imgH="253800" progId="Equation.DSMT4">
                  <p:embed/>
                  <p:pic>
                    <p:nvPicPr>
                      <p:cNvPr id="8" name="Objet 7">
                        <a:extLst>
                          <a:ext uri="{FF2B5EF4-FFF2-40B4-BE49-F238E27FC236}">
                            <a16:creationId xmlns:a16="http://schemas.microsoft.com/office/drawing/2014/main" id="{886837CC-18D2-4709-8E55-27F7E12A351F}"/>
                          </a:ext>
                        </a:extLst>
                      </p:cNvPr>
                      <p:cNvPicPr/>
                      <p:nvPr/>
                    </p:nvPicPr>
                    <p:blipFill>
                      <a:blip r:embed="rId4"/>
                      <a:stretch>
                        <a:fillRect/>
                      </a:stretch>
                    </p:blipFill>
                    <p:spPr>
                      <a:xfrm>
                        <a:off x="1616075" y="3005138"/>
                        <a:ext cx="1958975" cy="382587"/>
                      </a:xfrm>
                      <a:prstGeom prst="rect">
                        <a:avLst/>
                      </a:prstGeom>
                    </p:spPr>
                  </p:pic>
                </p:oleObj>
              </mc:Fallback>
            </mc:AlternateContent>
          </a:graphicData>
        </a:graphic>
      </p:graphicFrame>
      <p:sp>
        <p:nvSpPr>
          <p:cNvPr id="3" name="Espace réservé de la date 2">
            <a:extLst>
              <a:ext uri="{FF2B5EF4-FFF2-40B4-BE49-F238E27FC236}">
                <a16:creationId xmlns:a16="http://schemas.microsoft.com/office/drawing/2014/main" id="{62A979D8-2430-480C-9B4D-F2F2CD974E2B}"/>
              </a:ext>
            </a:extLst>
          </p:cNvPr>
          <p:cNvSpPr>
            <a:spLocks noGrp="1"/>
          </p:cNvSpPr>
          <p:nvPr>
            <p:ph type="dt" sz="half" idx="10"/>
          </p:nvPr>
        </p:nvSpPr>
        <p:spPr/>
        <p:txBody>
          <a:bodyPr/>
          <a:lstStyle/>
          <a:p>
            <a:r>
              <a:rPr lang="fr-FR"/>
              <a:t>07/03/2022</a:t>
            </a:r>
            <a:endParaRPr lang="en-US"/>
          </a:p>
        </p:txBody>
      </p:sp>
      <p:graphicFrame>
        <p:nvGraphicFramePr>
          <p:cNvPr id="6" name="Objet 5">
            <a:extLst>
              <a:ext uri="{FF2B5EF4-FFF2-40B4-BE49-F238E27FC236}">
                <a16:creationId xmlns:a16="http://schemas.microsoft.com/office/drawing/2014/main" id="{E075F6D5-1A65-4530-8A8E-6C578DF5F9BC}"/>
              </a:ext>
            </a:extLst>
          </p:cNvPr>
          <p:cNvGraphicFramePr>
            <a:graphicFrameLocks noChangeAspect="1"/>
          </p:cNvGraphicFramePr>
          <p:nvPr>
            <p:extLst>
              <p:ext uri="{D42A27DB-BD31-4B8C-83A1-F6EECF244321}">
                <p14:modId xmlns:p14="http://schemas.microsoft.com/office/powerpoint/2010/main" val="2180060832"/>
              </p:ext>
            </p:extLst>
          </p:nvPr>
        </p:nvGraphicFramePr>
        <p:xfrm>
          <a:off x="514350" y="4681538"/>
          <a:ext cx="9247188" cy="741362"/>
        </p:xfrm>
        <a:graphic>
          <a:graphicData uri="http://schemas.openxmlformats.org/presentationml/2006/ole">
            <mc:AlternateContent xmlns:mc="http://schemas.openxmlformats.org/markup-compatibility/2006">
              <mc:Choice xmlns:v="urn:schemas-microsoft-com:vml" Requires="v">
                <p:oleObj spid="_x0000_s4179" name="Equation" r:id="rId5" imgW="3009600" imgH="241200" progId="Equation.DSMT4">
                  <p:embed/>
                </p:oleObj>
              </mc:Choice>
              <mc:Fallback>
                <p:oleObj name="Equation" r:id="rId5" imgW="3009600" imgH="241200" progId="Equation.DSMT4">
                  <p:embed/>
                  <p:pic>
                    <p:nvPicPr>
                      <p:cNvPr id="6" name="Objet 5">
                        <a:extLst>
                          <a:ext uri="{FF2B5EF4-FFF2-40B4-BE49-F238E27FC236}">
                            <a16:creationId xmlns:a16="http://schemas.microsoft.com/office/drawing/2014/main" id="{E075F6D5-1A65-4530-8A8E-6C578DF5F9BC}"/>
                          </a:ext>
                        </a:extLst>
                      </p:cNvPr>
                      <p:cNvPicPr/>
                      <p:nvPr/>
                    </p:nvPicPr>
                    <p:blipFill>
                      <a:blip r:embed="rId6"/>
                      <a:stretch>
                        <a:fillRect/>
                      </a:stretch>
                    </p:blipFill>
                    <p:spPr>
                      <a:xfrm>
                        <a:off x="514350" y="4681538"/>
                        <a:ext cx="9247188" cy="741362"/>
                      </a:xfrm>
                      <a:prstGeom prst="rect">
                        <a:avLst/>
                      </a:prstGeom>
                    </p:spPr>
                  </p:pic>
                </p:oleObj>
              </mc:Fallback>
            </mc:AlternateContent>
          </a:graphicData>
        </a:graphic>
      </p:graphicFrame>
    </p:spTree>
    <p:extLst>
      <p:ext uri="{BB962C8B-B14F-4D97-AF65-F5344CB8AC3E}">
        <p14:creationId xmlns:p14="http://schemas.microsoft.com/office/powerpoint/2010/main" val="717007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r>
              <a:rPr lang="fr-FR"/>
              <a:t>La matière sombre à la croisée des chemins de dexu modèles standards</a:t>
            </a:r>
            <a:endParaRPr lang="en-US"/>
          </a:p>
        </p:txBody>
      </p:sp>
      <p:sp>
        <p:nvSpPr>
          <p:cNvPr id="4" name="Espace réservé du numéro de diapositive 3"/>
          <p:cNvSpPr>
            <a:spLocks noGrp="1"/>
          </p:cNvSpPr>
          <p:nvPr>
            <p:ph type="sldNum" sz="quarter" idx="12"/>
          </p:nvPr>
        </p:nvSpPr>
        <p:spPr/>
        <p:txBody>
          <a:bodyPr/>
          <a:lstStyle/>
          <a:p>
            <a:fld id="{93BAF8B8-5A82-45E2-A319-BAFED9D7534D}" type="slidenum">
              <a:rPr lang="en-US" smtClean="0"/>
              <a:t>16</a:t>
            </a:fld>
            <a:endParaRPr lang="en-US"/>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23186" y="512615"/>
            <a:ext cx="6557246" cy="3665759"/>
          </a:xfrm>
          <a:prstGeom prst="rect">
            <a:avLst/>
          </a:prstGeom>
        </p:spPr>
      </p:pic>
      <p:sp>
        <p:nvSpPr>
          <p:cNvPr id="5" name="ZoneTexte 4">
            <a:extLst>
              <a:ext uri="{FF2B5EF4-FFF2-40B4-BE49-F238E27FC236}">
                <a16:creationId xmlns:a16="http://schemas.microsoft.com/office/drawing/2014/main" id="{6F5A4D52-F675-464F-AE71-76E435F5EAAB}"/>
              </a:ext>
            </a:extLst>
          </p:cNvPr>
          <p:cNvSpPr txBox="1"/>
          <p:nvPr/>
        </p:nvSpPr>
        <p:spPr>
          <a:xfrm>
            <a:off x="1637414" y="5039832"/>
            <a:ext cx="9792586" cy="1200329"/>
          </a:xfrm>
          <a:prstGeom prst="rect">
            <a:avLst/>
          </a:prstGeom>
          <a:noFill/>
        </p:spPr>
        <p:txBody>
          <a:bodyPr wrap="square" rtlCol="0">
            <a:spAutoFit/>
          </a:bodyPr>
          <a:lstStyle/>
          <a:p>
            <a:r>
              <a:rPr lang="en-US" dirty="0"/>
              <a:t>“This figure can be interpreted as showing the complex topology of the </a:t>
            </a:r>
            <a:r>
              <a:rPr lang="en-US" b="1" dirty="0">
                <a:solidFill>
                  <a:schemeClr val="accent1"/>
                </a:solidFill>
              </a:rPr>
              <a:t>spacetime of the dark universe</a:t>
            </a:r>
            <a:r>
              <a:rPr lang="en-US" dirty="0"/>
              <a:t>: </a:t>
            </a:r>
            <a:r>
              <a:rPr lang="en-US" b="1" dirty="0">
                <a:solidFill>
                  <a:schemeClr val="accent1"/>
                </a:solidFill>
              </a:rPr>
              <a:t>a web of dark filaments that are </a:t>
            </a:r>
            <a:r>
              <a:rPr lang="en-US" b="1" dirty="0">
                <a:solidFill>
                  <a:srgbClr val="FF0000"/>
                </a:solidFill>
              </a:rPr>
              <a:t>tensionless dark cosmic strings </a:t>
            </a:r>
            <a:r>
              <a:rPr lang="en-US" b="1" dirty="0">
                <a:solidFill>
                  <a:schemeClr val="accent1"/>
                </a:solidFill>
              </a:rPr>
              <a:t>freely moving in a void space (the white regions in the figure) with vanishing spatial curvature</a:t>
            </a:r>
            <a:r>
              <a:rPr lang="en-US" dirty="0"/>
              <a:t>, whereas the </a:t>
            </a:r>
            <a:r>
              <a:rPr lang="en-US" dirty="0" err="1"/>
              <a:t>AdS</a:t>
            </a:r>
            <a:r>
              <a:rPr lang="en-US" dirty="0"/>
              <a:t> spacetime inside the filaments has a positive curvature.”</a:t>
            </a:r>
            <a:endParaRPr lang="fr-FR" dirty="0"/>
          </a:p>
        </p:txBody>
      </p:sp>
      <p:sp>
        <p:nvSpPr>
          <p:cNvPr id="8" name="ZoneTexte 7">
            <a:extLst>
              <a:ext uri="{FF2B5EF4-FFF2-40B4-BE49-F238E27FC236}">
                <a16:creationId xmlns:a16="http://schemas.microsoft.com/office/drawing/2014/main" id="{1B45A78A-AC06-49EC-A566-C8035C4BD8EF}"/>
              </a:ext>
            </a:extLst>
          </p:cNvPr>
          <p:cNvSpPr txBox="1"/>
          <p:nvPr/>
        </p:nvSpPr>
        <p:spPr>
          <a:xfrm>
            <a:off x="3391786" y="4380614"/>
            <a:ext cx="6177516" cy="400110"/>
          </a:xfrm>
          <a:prstGeom prst="rect">
            <a:avLst/>
          </a:prstGeom>
          <a:noFill/>
        </p:spPr>
        <p:txBody>
          <a:bodyPr wrap="square" rtlCol="0">
            <a:spAutoFit/>
          </a:bodyPr>
          <a:lstStyle/>
          <a:p>
            <a:pPr algn="ctr"/>
            <a:r>
              <a:rPr lang="en-US" sz="2000" b="1" dirty="0">
                <a:solidFill>
                  <a:schemeClr val="accent1"/>
                </a:solidFill>
              </a:rPr>
              <a:t>A section of the largest virtual universe ever simulate</a:t>
            </a:r>
            <a:r>
              <a:rPr lang="en-US" dirty="0"/>
              <a:t>d.</a:t>
            </a:r>
            <a:endParaRPr lang="fr-FR" dirty="0"/>
          </a:p>
        </p:txBody>
      </p:sp>
      <p:sp>
        <p:nvSpPr>
          <p:cNvPr id="2" name="Espace réservé de la date 1">
            <a:extLst>
              <a:ext uri="{FF2B5EF4-FFF2-40B4-BE49-F238E27FC236}">
                <a16:creationId xmlns:a16="http://schemas.microsoft.com/office/drawing/2014/main" id="{D226C9ED-EA65-4BA2-B8F9-738BEDC67C1B}"/>
              </a:ext>
            </a:extLst>
          </p:cNvPr>
          <p:cNvSpPr>
            <a:spLocks noGrp="1"/>
          </p:cNvSpPr>
          <p:nvPr>
            <p:ph type="dt" sz="half" idx="10"/>
          </p:nvPr>
        </p:nvSpPr>
        <p:spPr/>
        <p:txBody>
          <a:bodyPr/>
          <a:lstStyle/>
          <a:p>
            <a:r>
              <a:rPr lang="fr-FR"/>
              <a:t>07/03/2022</a:t>
            </a:r>
            <a:endParaRPr lang="en-US"/>
          </a:p>
        </p:txBody>
      </p:sp>
    </p:spTree>
    <p:extLst>
      <p:ext uri="{BB962C8B-B14F-4D97-AF65-F5344CB8AC3E}">
        <p14:creationId xmlns:p14="http://schemas.microsoft.com/office/powerpoint/2010/main" val="629476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pPr algn="ctr"/>
            <a:r>
              <a:rPr lang="en-US" b="1" dirty="0">
                <a:solidFill>
                  <a:schemeClr val="accent1"/>
                </a:solidFill>
              </a:rPr>
              <a:t>What is scientific cosmogony</a:t>
            </a:r>
            <a:r>
              <a:rPr lang="fr-FR" b="1" dirty="0">
                <a:solidFill>
                  <a:schemeClr val="accent1"/>
                </a:solidFill>
              </a:rPr>
              <a:t>?</a:t>
            </a:r>
          </a:p>
        </p:txBody>
      </p:sp>
      <p:sp>
        <p:nvSpPr>
          <p:cNvPr id="6" name="Rectangle 5"/>
          <p:cNvSpPr/>
          <p:nvPr/>
        </p:nvSpPr>
        <p:spPr>
          <a:xfrm>
            <a:off x="3186952" y="1447701"/>
            <a:ext cx="7758953" cy="2020319"/>
          </a:xfrm>
          <a:prstGeom prst="rect">
            <a:avLst/>
          </a:prstGeom>
        </p:spPr>
        <p:txBody>
          <a:bodyPr wrap="square" lIns="95778" tIns="47890" rIns="95778" bIns="47890">
            <a:spAutoFit/>
          </a:bodyPr>
          <a:lstStyle/>
          <a:p>
            <a:pPr algn="just"/>
            <a:r>
              <a:rPr lang="fr-FR" sz="2500" b="1" dirty="0">
                <a:solidFill>
                  <a:schemeClr val="accent1"/>
                </a:solidFill>
                <a:latin typeface="+mj-lt"/>
              </a:rPr>
              <a:t>« L’objet d’une théorie cosmogonique est de rechercher des conditions initiales idéalement simples d’où a pu résulter, par le jeu des forces physiques connues, le monde actuel dans toute sa complexité »  </a:t>
            </a:r>
            <a:r>
              <a:rPr lang="fr-FR" sz="2500" b="1" i="1" dirty="0">
                <a:solidFill>
                  <a:schemeClr val="accent1"/>
                </a:solidFill>
                <a:latin typeface="+mj-lt"/>
              </a:rPr>
              <a:t>Georges Lemaître, l’hypothèse de l’atome primitif – Essai de cosmogonie - </a:t>
            </a:r>
            <a:endParaRPr lang="fr-FR" sz="2500" b="1" dirty="0">
              <a:solidFill>
                <a:schemeClr val="accent1"/>
              </a:solidFill>
              <a:latin typeface="+mj-lt"/>
            </a:endParaRPr>
          </a:p>
        </p:txBody>
      </p:sp>
      <p:pic>
        <p:nvPicPr>
          <p:cNvPr id="8" name="Image 7" descr="atome_univers.jpg"/>
          <p:cNvPicPr>
            <a:picLocks noChangeAspect="1"/>
          </p:cNvPicPr>
          <p:nvPr/>
        </p:nvPicPr>
        <p:blipFill>
          <a:blip r:embed="rId3" cstate="print"/>
          <a:stretch>
            <a:fillRect/>
          </a:stretch>
        </p:blipFill>
        <p:spPr>
          <a:xfrm>
            <a:off x="461865" y="1434898"/>
            <a:ext cx="2055174" cy="3212976"/>
          </a:xfrm>
          <a:prstGeom prst="rect">
            <a:avLst/>
          </a:prstGeom>
        </p:spPr>
      </p:pic>
      <p:sp>
        <p:nvSpPr>
          <p:cNvPr id="2" name="Espace réservé de la date 1">
            <a:extLst>
              <a:ext uri="{FF2B5EF4-FFF2-40B4-BE49-F238E27FC236}">
                <a16:creationId xmlns:a16="http://schemas.microsoft.com/office/drawing/2014/main" id="{2F50EEAE-3392-4F5F-90DF-E7BCE0A660FC}"/>
              </a:ext>
            </a:extLst>
          </p:cNvPr>
          <p:cNvSpPr>
            <a:spLocks noGrp="1"/>
          </p:cNvSpPr>
          <p:nvPr>
            <p:ph type="dt" sz="half" idx="10"/>
          </p:nvPr>
        </p:nvSpPr>
        <p:spPr/>
        <p:txBody>
          <a:bodyPr/>
          <a:lstStyle/>
          <a:p>
            <a:pPr>
              <a:defRPr/>
            </a:pPr>
            <a:r>
              <a:rPr lang="fr-FR"/>
              <a:t>07/03/2022</a:t>
            </a:r>
          </a:p>
        </p:txBody>
      </p:sp>
      <p:sp>
        <p:nvSpPr>
          <p:cNvPr id="3" name="Espace réservé du pied de page 2">
            <a:extLst>
              <a:ext uri="{FF2B5EF4-FFF2-40B4-BE49-F238E27FC236}">
                <a16:creationId xmlns:a16="http://schemas.microsoft.com/office/drawing/2014/main" id="{BA5D65E5-3C47-4AD0-BA5E-72D69EFDF81D}"/>
              </a:ext>
            </a:extLst>
          </p:cNvPr>
          <p:cNvSpPr>
            <a:spLocks noGrp="1"/>
          </p:cNvSpPr>
          <p:nvPr>
            <p:ph type="ftr" sz="quarter" idx="11"/>
          </p:nvPr>
        </p:nvSpPr>
        <p:spPr/>
        <p:txBody>
          <a:bodyPr/>
          <a:lstStyle/>
          <a:p>
            <a:pPr>
              <a:defRPr/>
            </a:pPr>
            <a:r>
              <a:rPr lang="fr-FR"/>
              <a:t>La matière sombre à la croisée des chemins de dexu modèles standards</a:t>
            </a:r>
          </a:p>
        </p:txBody>
      </p:sp>
      <p:sp>
        <p:nvSpPr>
          <p:cNvPr id="4" name="Espace réservé du numéro de diapositive 3">
            <a:extLst>
              <a:ext uri="{FF2B5EF4-FFF2-40B4-BE49-F238E27FC236}">
                <a16:creationId xmlns:a16="http://schemas.microsoft.com/office/drawing/2014/main" id="{8EDEE9CA-5AD0-4171-9B83-E3080CB71123}"/>
              </a:ext>
            </a:extLst>
          </p:cNvPr>
          <p:cNvSpPr>
            <a:spLocks noGrp="1"/>
          </p:cNvSpPr>
          <p:nvPr>
            <p:ph type="sldNum" sz="quarter" idx="12"/>
          </p:nvPr>
        </p:nvSpPr>
        <p:spPr/>
        <p:txBody>
          <a:bodyPr/>
          <a:lstStyle/>
          <a:p>
            <a:pPr>
              <a:defRPr/>
            </a:pPr>
            <a:fld id="{704F9F63-BA24-4E23-847E-010945CA02BD}" type="slidenum">
              <a:rPr lang="fr-FR" smtClean="0"/>
              <a:pPr>
                <a:defRPr/>
              </a:pPr>
              <a:t>17</a:t>
            </a:fld>
            <a:endParaRPr lang="fr-FR"/>
          </a:p>
        </p:txBody>
      </p:sp>
      <p:sp>
        <p:nvSpPr>
          <p:cNvPr id="5" name="ZoneTexte 4">
            <a:extLst>
              <a:ext uri="{FF2B5EF4-FFF2-40B4-BE49-F238E27FC236}">
                <a16:creationId xmlns:a16="http://schemas.microsoft.com/office/drawing/2014/main" id="{93C5F0B6-C076-4F07-9C37-7522CD825674}"/>
              </a:ext>
            </a:extLst>
          </p:cNvPr>
          <p:cNvSpPr txBox="1"/>
          <p:nvPr/>
        </p:nvSpPr>
        <p:spPr>
          <a:xfrm>
            <a:off x="2770094" y="4034118"/>
            <a:ext cx="9157447" cy="1200329"/>
          </a:xfrm>
          <a:prstGeom prst="rect">
            <a:avLst/>
          </a:prstGeom>
          <a:noFill/>
        </p:spPr>
        <p:txBody>
          <a:bodyPr wrap="square" rtlCol="0">
            <a:spAutoFit/>
          </a:bodyPr>
          <a:lstStyle/>
          <a:p>
            <a:r>
              <a:rPr lang="en-US" b="1" dirty="0"/>
              <a:t>"The object of a cosmogonic theory is to search for ideally simple initial conditions from which, through the play of known physical forces, the current world in its full complexity could have resulted“</a:t>
            </a:r>
          </a:p>
          <a:p>
            <a:r>
              <a:rPr lang="en-US" dirty="0"/>
              <a:t>Georges Lemaître, the </a:t>
            </a:r>
            <a:r>
              <a:rPr lang="en-US" b="1" dirty="0"/>
              <a:t>primitive atom hypothesis </a:t>
            </a:r>
            <a:r>
              <a:rPr lang="en-US" dirty="0"/>
              <a:t>– </a:t>
            </a:r>
            <a:r>
              <a:rPr lang="en-US" b="1" dirty="0"/>
              <a:t>Essay of Cosmogony -</a:t>
            </a:r>
            <a:endParaRPr lang="fr-FR" b="1"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pied de page 3">
            <a:extLst>
              <a:ext uri="{FF2B5EF4-FFF2-40B4-BE49-F238E27FC236}">
                <a16:creationId xmlns:a16="http://schemas.microsoft.com/office/drawing/2014/main" id="{8A554D50-81AB-4B04-A958-A10F59FBD60A}"/>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5" name="Espace réservé du numéro de diapositive 4">
            <a:extLst>
              <a:ext uri="{FF2B5EF4-FFF2-40B4-BE49-F238E27FC236}">
                <a16:creationId xmlns:a16="http://schemas.microsoft.com/office/drawing/2014/main" id="{972C2226-045A-4FEE-B6B0-23ADCCDAF533}"/>
              </a:ext>
            </a:extLst>
          </p:cNvPr>
          <p:cNvSpPr>
            <a:spLocks noGrp="1"/>
          </p:cNvSpPr>
          <p:nvPr>
            <p:ph type="sldNum" sz="quarter" idx="12"/>
          </p:nvPr>
        </p:nvSpPr>
        <p:spPr/>
        <p:txBody>
          <a:bodyPr/>
          <a:lstStyle/>
          <a:p>
            <a:fld id="{2B7FA1AE-4CF5-47D1-9DB3-0FB7E57F9669}" type="slidenum">
              <a:rPr lang="en-US" smtClean="0"/>
              <a:t>18</a:t>
            </a:fld>
            <a:endParaRPr lang="en-US"/>
          </a:p>
        </p:txBody>
      </p:sp>
      <p:sp>
        <p:nvSpPr>
          <p:cNvPr id="3" name="Espace réservé de la date 2">
            <a:extLst>
              <a:ext uri="{FF2B5EF4-FFF2-40B4-BE49-F238E27FC236}">
                <a16:creationId xmlns:a16="http://schemas.microsoft.com/office/drawing/2014/main" id="{03C0540E-D912-404C-9A73-A897A1FB16A2}"/>
              </a:ext>
            </a:extLst>
          </p:cNvPr>
          <p:cNvSpPr>
            <a:spLocks noGrp="1"/>
          </p:cNvSpPr>
          <p:nvPr>
            <p:ph type="dt" sz="half" idx="10"/>
          </p:nvPr>
        </p:nvSpPr>
        <p:spPr/>
        <p:txBody>
          <a:bodyPr/>
          <a:lstStyle/>
          <a:p>
            <a:r>
              <a:rPr lang="fr-FR"/>
              <a:t>07/03/2022</a:t>
            </a:r>
            <a:endParaRPr lang="en-US"/>
          </a:p>
        </p:txBody>
      </p:sp>
      <p:pic>
        <p:nvPicPr>
          <p:cNvPr id="6" name="Image 5">
            <a:extLst>
              <a:ext uri="{FF2B5EF4-FFF2-40B4-BE49-F238E27FC236}">
                <a16:creationId xmlns:a16="http://schemas.microsoft.com/office/drawing/2014/main" id="{85B77EEC-4609-4AA1-9284-B3C2142E8D47}"/>
              </a:ext>
            </a:extLst>
          </p:cNvPr>
          <p:cNvPicPr>
            <a:picLocks noChangeAspect="1"/>
          </p:cNvPicPr>
          <p:nvPr/>
        </p:nvPicPr>
        <p:blipFill>
          <a:blip r:embed="rId2"/>
          <a:stretch>
            <a:fillRect/>
          </a:stretch>
        </p:blipFill>
        <p:spPr>
          <a:xfrm>
            <a:off x="4325297" y="1722255"/>
            <a:ext cx="2815849" cy="3523169"/>
          </a:xfrm>
          <a:prstGeom prst="rect">
            <a:avLst/>
          </a:prstGeom>
        </p:spPr>
      </p:pic>
      <p:sp>
        <p:nvSpPr>
          <p:cNvPr id="7" name="ZoneTexte 6">
            <a:extLst>
              <a:ext uri="{FF2B5EF4-FFF2-40B4-BE49-F238E27FC236}">
                <a16:creationId xmlns:a16="http://schemas.microsoft.com/office/drawing/2014/main" id="{B3ACBA29-D040-4D29-90ED-2E94AADFF919}"/>
              </a:ext>
            </a:extLst>
          </p:cNvPr>
          <p:cNvSpPr txBox="1"/>
          <p:nvPr/>
        </p:nvSpPr>
        <p:spPr>
          <a:xfrm>
            <a:off x="8309113" y="2107096"/>
            <a:ext cx="3286539" cy="369332"/>
          </a:xfrm>
          <a:prstGeom prst="rect">
            <a:avLst/>
          </a:prstGeom>
          <a:noFill/>
        </p:spPr>
        <p:txBody>
          <a:bodyPr wrap="square" rtlCol="0">
            <a:spAutoFit/>
          </a:bodyPr>
          <a:lstStyle/>
          <a:p>
            <a:r>
              <a:rPr lang="fr-FR" b="1" dirty="0">
                <a:solidFill>
                  <a:schemeClr val="accent1">
                    <a:lumMod val="20000"/>
                    <a:lumOff val="80000"/>
                  </a:schemeClr>
                </a:solidFill>
              </a:rPr>
              <a:t>S</a:t>
            </a:r>
            <a:endParaRPr lang="fr-FR" b="1" dirty="0"/>
          </a:p>
        </p:txBody>
      </p:sp>
      <p:sp>
        <p:nvSpPr>
          <p:cNvPr id="8" name="ZoneTexte 7">
            <a:extLst>
              <a:ext uri="{FF2B5EF4-FFF2-40B4-BE49-F238E27FC236}">
                <a16:creationId xmlns:a16="http://schemas.microsoft.com/office/drawing/2014/main" id="{A4D57DB0-B301-45D5-9537-D756E3FDE553}"/>
              </a:ext>
            </a:extLst>
          </p:cNvPr>
          <p:cNvSpPr txBox="1"/>
          <p:nvPr/>
        </p:nvSpPr>
        <p:spPr>
          <a:xfrm>
            <a:off x="1943100" y="5616221"/>
            <a:ext cx="7580243" cy="523220"/>
          </a:xfrm>
          <a:prstGeom prst="rect">
            <a:avLst/>
          </a:prstGeom>
          <a:noFill/>
        </p:spPr>
        <p:txBody>
          <a:bodyPr wrap="square" rtlCol="0">
            <a:spAutoFit/>
          </a:bodyPr>
          <a:lstStyle/>
          <a:p>
            <a:pPr algn="ctr"/>
            <a:r>
              <a:rPr lang="en-US" sz="2800" b="1" dirty="0">
                <a:solidFill>
                  <a:schemeClr val="accent1"/>
                </a:solidFill>
                <a:latin typeface="+mj-lt"/>
                <a:cs typeface="Arial" panose="020B0604020202020204" pitchFamily="34" charset="0"/>
              </a:rPr>
              <a:t>A tribute to Steven Weinberg (1933-2021) RIP</a:t>
            </a:r>
            <a:endParaRPr lang="fr-FR" sz="2800" dirty="0">
              <a:solidFill>
                <a:schemeClr val="accent1"/>
              </a:solidFill>
              <a:latin typeface="+mj-lt"/>
            </a:endParaRPr>
          </a:p>
        </p:txBody>
      </p:sp>
    </p:spTree>
    <p:extLst>
      <p:ext uri="{BB962C8B-B14F-4D97-AF65-F5344CB8AC3E}">
        <p14:creationId xmlns:p14="http://schemas.microsoft.com/office/powerpoint/2010/main" val="321494280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9FED2458-5019-4763-A987-7814A36A602C}"/>
              </a:ext>
            </a:extLst>
          </p:cNvPr>
          <p:cNvSpPr txBox="1"/>
          <p:nvPr/>
        </p:nvSpPr>
        <p:spPr>
          <a:xfrm>
            <a:off x="1798596" y="2292472"/>
            <a:ext cx="9025348" cy="3539430"/>
          </a:xfrm>
          <a:prstGeom prst="rect">
            <a:avLst/>
          </a:prstGeom>
          <a:noFill/>
        </p:spPr>
        <p:txBody>
          <a:bodyPr wrap="square">
            <a:spAutoFit/>
          </a:bodyPr>
          <a:lstStyle/>
          <a:p>
            <a:r>
              <a:rPr lang="en-US" sz="2800" b="1" dirty="0">
                <a:solidFill>
                  <a:srgbClr val="0070C0"/>
                </a:solidFill>
                <a:latin typeface="+mj-lt"/>
              </a:rPr>
              <a:t>“In its mature form, the idea of quantum field theory is that quantum fields are the basic ingredients of the universe, and particles are just bundles of energy and momentum of the fields. In a relativistic theory the wave function is a functional of these fields, not a function of particle coordinates. Quantum field theory hence led to a more unified view of nature than the old dualistic interpretation in terms of both fields and particles”</a:t>
            </a:r>
          </a:p>
        </p:txBody>
      </p:sp>
      <p:sp>
        <p:nvSpPr>
          <p:cNvPr id="2" name="Espace réservé de la date 1">
            <a:extLst>
              <a:ext uri="{FF2B5EF4-FFF2-40B4-BE49-F238E27FC236}">
                <a16:creationId xmlns:a16="http://schemas.microsoft.com/office/drawing/2014/main" id="{F7B4AB7F-323E-42E7-8648-202A459988EE}"/>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ADD27020-483A-4C9E-8DF4-9D748000331E}"/>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20F76073-754A-40BB-B6A9-BF55A5668A93}"/>
              </a:ext>
            </a:extLst>
          </p:cNvPr>
          <p:cNvSpPr>
            <a:spLocks noGrp="1"/>
          </p:cNvSpPr>
          <p:nvPr>
            <p:ph type="sldNum" sz="quarter" idx="12"/>
          </p:nvPr>
        </p:nvSpPr>
        <p:spPr/>
        <p:txBody>
          <a:bodyPr/>
          <a:lstStyle/>
          <a:p>
            <a:fld id="{05215938-0BA3-4C07-8E0F-6A2DCFBA39A4}" type="slidenum">
              <a:rPr lang="fr-FR" smtClean="0"/>
              <a:t>19</a:t>
            </a:fld>
            <a:endParaRPr lang="fr-FR"/>
          </a:p>
        </p:txBody>
      </p:sp>
      <p:sp>
        <p:nvSpPr>
          <p:cNvPr id="6" name="Titre 1">
            <a:extLst>
              <a:ext uri="{FF2B5EF4-FFF2-40B4-BE49-F238E27FC236}">
                <a16:creationId xmlns:a16="http://schemas.microsoft.com/office/drawing/2014/main" id="{511A8D12-D121-4A65-BCB0-FD81AFD388C6}"/>
              </a:ext>
            </a:extLst>
          </p:cNvPr>
          <p:cNvSpPr txBox="1">
            <a:spLocks/>
          </p:cNvSpPr>
          <p:nvPr/>
        </p:nvSpPr>
        <p:spPr>
          <a:xfrm>
            <a:off x="786809" y="693558"/>
            <a:ext cx="10058400" cy="712406"/>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b="1" dirty="0">
                <a:solidFill>
                  <a:schemeClr val="accent1"/>
                </a:solidFill>
                <a:cs typeface="Arial" panose="020B0604020202020204" pitchFamily="34" charset="0"/>
              </a:rPr>
              <a:t>What is </a:t>
            </a:r>
            <a:r>
              <a:rPr lang="en-US" sz="3600" b="1" dirty="0">
                <a:solidFill>
                  <a:srgbClr val="0070C0"/>
                </a:solidFill>
                <a:cs typeface="Arial" panose="020B0604020202020204" pitchFamily="34" charset="0"/>
              </a:rPr>
              <a:t>quantum</a:t>
            </a:r>
            <a:r>
              <a:rPr lang="en-US" sz="3600" b="1" dirty="0">
                <a:solidFill>
                  <a:schemeClr val="accent1"/>
                </a:solidFill>
                <a:cs typeface="Arial" panose="020B0604020202020204" pitchFamily="34" charset="0"/>
              </a:rPr>
              <a:t> field theory, and what did we believe it is?</a:t>
            </a:r>
          </a:p>
        </p:txBody>
      </p:sp>
    </p:spTree>
    <p:extLst>
      <p:ext uri="{BB962C8B-B14F-4D97-AF65-F5344CB8AC3E}">
        <p14:creationId xmlns:p14="http://schemas.microsoft.com/office/powerpoint/2010/main" val="40615455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66FA9BE-CEE5-4232-97C4-DE5AEA12D020}"/>
              </a:ext>
            </a:extLst>
          </p:cNvPr>
          <p:cNvSpPr>
            <a:spLocks noGrp="1"/>
          </p:cNvSpPr>
          <p:nvPr>
            <p:ph type="title"/>
          </p:nvPr>
        </p:nvSpPr>
        <p:spPr>
          <a:xfrm>
            <a:off x="795670" y="2406576"/>
            <a:ext cx="10515600" cy="1325563"/>
          </a:xfrm>
        </p:spPr>
        <p:txBody>
          <a:bodyPr>
            <a:normAutofit fontScale="90000"/>
          </a:bodyPr>
          <a:lstStyle/>
          <a:p>
            <a:pPr algn="ctr"/>
            <a:r>
              <a:rPr lang="en-US" sz="3600" b="1" dirty="0">
                <a:solidFill>
                  <a:srgbClr val="0070C0"/>
                </a:solidFill>
              </a:rPr>
              <a:t>Notre </a:t>
            </a:r>
            <a:r>
              <a:rPr lang="en-US" sz="3600" b="1" dirty="0" err="1">
                <a:solidFill>
                  <a:srgbClr val="0070C0"/>
                </a:solidFill>
              </a:rPr>
              <a:t>modèle</a:t>
            </a:r>
            <a:r>
              <a:rPr lang="en-US" sz="3600" b="1" dirty="0">
                <a:solidFill>
                  <a:srgbClr val="0070C0"/>
                </a:solidFill>
              </a:rPr>
              <a:t>:</a:t>
            </a:r>
            <a:br>
              <a:rPr lang="en-US" sz="3600" b="1" dirty="0">
                <a:solidFill>
                  <a:srgbClr val="0070C0"/>
                </a:solidFill>
              </a:rPr>
            </a:br>
            <a:r>
              <a:rPr lang="en-US" sz="3600" b="1" dirty="0">
                <a:solidFill>
                  <a:srgbClr val="0070C0"/>
                </a:solidFill>
              </a:rPr>
              <a:t>La </a:t>
            </a:r>
            <a:r>
              <a:rPr lang="en-US" sz="3600" b="1" dirty="0" err="1">
                <a:solidFill>
                  <a:srgbClr val="0070C0"/>
                </a:solidFill>
              </a:rPr>
              <a:t>composante</a:t>
            </a:r>
            <a:r>
              <a:rPr lang="en-US" sz="3600" b="1" dirty="0">
                <a:solidFill>
                  <a:srgbClr val="0070C0"/>
                </a:solidFill>
              </a:rPr>
              <a:t> ‘matière </a:t>
            </a:r>
            <a:r>
              <a:rPr lang="en-US" sz="3600" b="1" dirty="0" err="1">
                <a:solidFill>
                  <a:srgbClr val="0070C0"/>
                </a:solidFill>
              </a:rPr>
              <a:t>sombre</a:t>
            </a:r>
            <a:r>
              <a:rPr lang="en-US" sz="3600" b="1" dirty="0">
                <a:solidFill>
                  <a:srgbClr val="0070C0"/>
                </a:solidFill>
              </a:rPr>
              <a:t>’ de </a:t>
            </a:r>
            <a:r>
              <a:rPr lang="en-US" sz="3600" b="1" dirty="0" err="1">
                <a:solidFill>
                  <a:srgbClr val="0070C0"/>
                </a:solidFill>
              </a:rPr>
              <a:t>LambdaCDM</a:t>
            </a:r>
            <a:r>
              <a:rPr lang="en-US" sz="3600" b="1" dirty="0">
                <a:solidFill>
                  <a:srgbClr val="0070C0"/>
                </a:solidFill>
              </a:rPr>
              <a:t> </a:t>
            </a:r>
            <a:r>
              <a:rPr lang="en-US" sz="3600" b="1" dirty="0" err="1">
                <a:solidFill>
                  <a:srgbClr val="0070C0"/>
                </a:solidFill>
              </a:rPr>
              <a:t>est</a:t>
            </a:r>
            <a:r>
              <a:rPr lang="en-US" sz="3600" b="1" dirty="0">
                <a:solidFill>
                  <a:srgbClr val="0070C0"/>
                </a:solidFill>
              </a:rPr>
              <a:t> </a:t>
            </a:r>
            <a:r>
              <a:rPr lang="en-US" sz="3600" b="1" dirty="0" err="1">
                <a:solidFill>
                  <a:srgbClr val="0070C0"/>
                </a:solidFill>
              </a:rPr>
              <a:t>interprétée</a:t>
            </a:r>
            <a:r>
              <a:rPr lang="en-US" sz="3600" b="1" dirty="0">
                <a:solidFill>
                  <a:srgbClr val="0070C0"/>
                </a:solidFill>
              </a:rPr>
              <a:t> </a:t>
            </a:r>
            <a:r>
              <a:rPr lang="en-US" sz="3600" b="1" dirty="0" err="1">
                <a:solidFill>
                  <a:srgbClr val="0070C0"/>
                </a:solidFill>
              </a:rPr>
              <a:t>comme</a:t>
            </a:r>
            <a:r>
              <a:rPr lang="en-US" sz="3600" b="1" dirty="0">
                <a:solidFill>
                  <a:srgbClr val="0070C0"/>
                </a:solidFill>
              </a:rPr>
              <a:t> un </a:t>
            </a:r>
            <a:r>
              <a:rPr lang="en-US" sz="3600" b="1" u="sng" dirty="0" err="1">
                <a:solidFill>
                  <a:srgbClr val="0070C0"/>
                </a:solidFill>
              </a:rPr>
              <a:t>condensat</a:t>
            </a:r>
            <a:r>
              <a:rPr lang="en-US" sz="3600" b="1" u="sng" dirty="0">
                <a:solidFill>
                  <a:srgbClr val="0070C0"/>
                </a:solidFill>
              </a:rPr>
              <a:t> gluonic de Bose-Einstein </a:t>
            </a:r>
          </a:p>
        </p:txBody>
      </p:sp>
      <p:sp>
        <p:nvSpPr>
          <p:cNvPr id="3" name="Espace réservé de la date 2">
            <a:extLst>
              <a:ext uri="{FF2B5EF4-FFF2-40B4-BE49-F238E27FC236}">
                <a16:creationId xmlns:a16="http://schemas.microsoft.com/office/drawing/2014/main" id="{DB785E67-8553-4C5C-8EF9-2046C30BD491}"/>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217AD7D4-8976-4003-9550-D10EEFBB5EB7}"/>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78B77DCA-FC61-4ED7-ABA1-7BFA0ED0090B}"/>
              </a:ext>
            </a:extLst>
          </p:cNvPr>
          <p:cNvSpPr>
            <a:spLocks noGrp="1"/>
          </p:cNvSpPr>
          <p:nvPr>
            <p:ph type="sldNum" sz="quarter" idx="12"/>
          </p:nvPr>
        </p:nvSpPr>
        <p:spPr/>
        <p:txBody>
          <a:bodyPr/>
          <a:lstStyle/>
          <a:p>
            <a:fld id="{4AB45CFD-B504-4571-A840-D6FA47C40B13}" type="slidenum">
              <a:rPr lang="fr-FR" smtClean="0"/>
              <a:t>2</a:t>
            </a:fld>
            <a:endParaRPr lang="fr-FR"/>
          </a:p>
        </p:txBody>
      </p:sp>
    </p:spTree>
    <p:extLst>
      <p:ext uri="{BB962C8B-B14F-4D97-AF65-F5344CB8AC3E}">
        <p14:creationId xmlns:p14="http://schemas.microsoft.com/office/powerpoint/2010/main" val="4101390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2477188A-10BA-4380-BEEA-BBE66D8D4241}"/>
              </a:ext>
            </a:extLst>
          </p:cNvPr>
          <p:cNvSpPr>
            <a:spLocks noGrp="1"/>
          </p:cNvSpPr>
          <p:nvPr>
            <p:ph type="dt" sz="half" idx="10"/>
          </p:nvPr>
        </p:nvSpPr>
        <p:spPr/>
        <p:txBody>
          <a:bodyPr/>
          <a:lstStyle/>
          <a:p>
            <a:r>
              <a:rPr lang="fr-FR"/>
              <a:t>07/03/2022</a:t>
            </a:r>
            <a:endParaRPr lang="en-US"/>
          </a:p>
        </p:txBody>
      </p:sp>
      <p:sp>
        <p:nvSpPr>
          <p:cNvPr id="3" name="Espace réservé du pied de page 2">
            <a:extLst>
              <a:ext uri="{FF2B5EF4-FFF2-40B4-BE49-F238E27FC236}">
                <a16:creationId xmlns:a16="http://schemas.microsoft.com/office/drawing/2014/main" id="{FB278A5D-7D6A-4ECF-8BB3-6E085F4C1ADD}"/>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4" name="Espace réservé du numéro de diapositive 3">
            <a:extLst>
              <a:ext uri="{FF2B5EF4-FFF2-40B4-BE49-F238E27FC236}">
                <a16:creationId xmlns:a16="http://schemas.microsoft.com/office/drawing/2014/main" id="{E7B14D33-1FF9-4046-814D-89677D51B0D7}"/>
              </a:ext>
            </a:extLst>
          </p:cNvPr>
          <p:cNvSpPr>
            <a:spLocks noGrp="1"/>
          </p:cNvSpPr>
          <p:nvPr>
            <p:ph type="sldNum" sz="quarter" idx="12"/>
          </p:nvPr>
        </p:nvSpPr>
        <p:spPr/>
        <p:txBody>
          <a:bodyPr/>
          <a:lstStyle/>
          <a:p>
            <a:fld id="{4D1CE085-00F0-409D-A168-2BF2A77055E7}" type="slidenum">
              <a:rPr lang="en-US" smtClean="0"/>
              <a:t>20</a:t>
            </a:fld>
            <a:endParaRPr lang="en-US"/>
          </a:p>
        </p:txBody>
      </p:sp>
      <p:sp>
        <p:nvSpPr>
          <p:cNvPr id="7" name="ZoneTexte 6">
            <a:extLst>
              <a:ext uri="{FF2B5EF4-FFF2-40B4-BE49-F238E27FC236}">
                <a16:creationId xmlns:a16="http://schemas.microsoft.com/office/drawing/2014/main" id="{8BF377FB-E5BC-4D49-B6F6-91DC0B641335}"/>
              </a:ext>
            </a:extLst>
          </p:cNvPr>
          <p:cNvSpPr txBox="1"/>
          <p:nvPr/>
        </p:nvSpPr>
        <p:spPr>
          <a:xfrm>
            <a:off x="1868805" y="491490"/>
            <a:ext cx="1703070" cy="461665"/>
          </a:xfrm>
          <a:prstGeom prst="rect">
            <a:avLst/>
          </a:prstGeom>
          <a:noFill/>
          <a:ln w="28575">
            <a:solidFill>
              <a:schemeClr val="tx1"/>
            </a:solidFill>
          </a:ln>
        </p:spPr>
        <p:txBody>
          <a:bodyPr wrap="square" rtlCol="0">
            <a:spAutoFit/>
          </a:bodyPr>
          <a:lstStyle/>
          <a:p>
            <a:pPr algn="ctr"/>
            <a:r>
              <a:rPr lang="fr-FR" sz="2000" b="1" dirty="0"/>
              <a:t>Newto</a:t>
            </a:r>
            <a:r>
              <a:rPr lang="fr-FR" sz="2400" b="1" dirty="0"/>
              <a:t>n</a:t>
            </a:r>
          </a:p>
        </p:txBody>
      </p:sp>
      <p:sp>
        <p:nvSpPr>
          <p:cNvPr id="8" name="ZoneTexte 7">
            <a:extLst>
              <a:ext uri="{FF2B5EF4-FFF2-40B4-BE49-F238E27FC236}">
                <a16:creationId xmlns:a16="http://schemas.microsoft.com/office/drawing/2014/main" id="{8C089BAE-E181-4023-B9DB-7BBD0478AED5}"/>
              </a:ext>
            </a:extLst>
          </p:cNvPr>
          <p:cNvSpPr txBox="1"/>
          <p:nvPr/>
        </p:nvSpPr>
        <p:spPr>
          <a:xfrm>
            <a:off x="4208145" y="491490"/>
            <a:ext cx="1550670" cy="400110"/>
          </a:xfrm>
          <a:prstGeom prst="rect">
            <a:avLst/>
          </a:prstGeom>
          <a:noFill/>
          <a:ln w="28575">
            <a:solidFill>
              <a:schemeClr val="tx1"/>
            </a:solidFill>
          </a:ln>
        </p:spPr>
        <p:txBody>
          <a:bodyPr wrap="square" rtlCol="0">
            <a:spAutoFit/>
          </a:bodyPr>
          <a:lstStyle/>
          <a:p>
            <a:pPr algn="ctr"/>
            <a:r>
              <a:rPr lang="fr-FR" sz="2000" b="1" dirty="0" err="1"/>
              <a:t>Space</a:t>
            </a:r>
            <a:endParaRPr lang="fr-FR" sz="2000" b="1" dirty="0"/>
          </a:p>
        </p:txBody>
      </p:sp>
      <p:sp>
        <p:nvSpPr>
          <p:cNvPr id="9" name="ZoneTexte 8">
            <a:extLst>
              <a:ext uri="{FF2B5EF4-FFF2-40B4-BE49-F238E27FC236}">
                <a16:creationId xmlns:a16="http://schemas.microsoft.com/office/drawing/2014/main" id="{D0D317BC-7640-4EBB-AB73-7373C1B35D5A}"/>
              </a:ext>
            </a:extLst>
          </p:cNvPr>
          <p:cNvSpPr txBox="1"/>
          <p:nvPr/>
        </p:nvSpPr>
        <p:spPr>
          <a:xfrm>
            <a:off x="6547485" y="491490"/>
            <a:ext cx="1550670" cy="400110"/>
          </a:xfrm>
          <a:prstGeom prst="rect">
            <a:avLst/>
          </a:prstGeom>
          <a:noFill/>
          <a:ln w="28575">
            <a:solidFill>
              <a:schemeClr val="tx1"/>
            </a:solidFill>
          </a:ln>
        </p:spPr>
        <p:txBody>
          <a:bodyPr wrap="square" rtlCol="0">
            <a:spAutoFit/>
          </a:bodyPr>
          <a:lstStyle/>
          <a:p>
            <a:pPr algn="ctr"/>
            <a:r>
              <a:rPr lang="fr-FR" sz="2000" b="1" dirty="0"/>
              <a:t>Time</a:t>
            </a:r>
          </a:p>
        </p:txBody>
      </p:sp>
      <p:sp>
        <p:nvSpPr>
          <p:cNvPr id="10" name="ZoneTexte 9">
            <a:extLst>
              <a:ext uri="{FF2B5EF4-FFF2-40B4-BE49-F238E27FC236}">
                <a16:creationId xmlns:a16="http://schemas.microsoft.com/office/drawing/2014/main" id="{7255F04B-1B8E-4611-B766-C69C56FBEF40}"/>
              </a:ext>
            </a:extLst>
          </p:cNvPr>
          <p:cNvSpPr txBox="1"/>
          <p:nvPr/>
        </p:nvSpPr>
        <p:spPr>
          <a:xfrm>
            <a:off x="9446894" y="491490"/>
            <a:ext cx="1743063" cy="461665"/>
          </a:xfrm>
          <a:prstGeom prst="rect">
            <a:avLst/>
          </a:prstGeom>
          <a:noFill/>
          <a:ln w="28575">
            <a:solidFill>
              <a:schemeClr val="tx1"/>
            </a:solidFill>
          </a:ln>
        </p:spPr>
        <p:txBody>
          <a:bodyPr wrap="square" rtlCol="0">
            <a:spAutoFit/>
          </a:bodyPr>
          <a:lstStyle/>
          <a:p>
            <a:pPr algn="ctr"/>
            <a:r>
              <a:rPr lang="fr-FR" sz="2000" b="1" dirty="0" err="1"/>
              <a:t>Matter</a:t>
            </a:r>
            <a:r>
              <a:rPr lang="fr-FR" sz="2400" b="1" dirty="0"/>
              <a:t> </a:t>
            </a:r>
          </a:p>
        </p:txBody>
      </p:sp>
      <p:sp>
        <p:nvSpPr>
          <p:cNvPr id="11" name="ZoneTexte 10">
            <a:extLst>
              <a:ext uri="{FF2B5EF4-FFF2-40B4-BE49-F238E27FC236}">
                <a16:creationId xmlns:a16="http://schemas.microsoft.com/office/drawing/2014/main" id="{E12C4963-7241-468A-BABC-D3B7FC1AD89F}"/>
              </a:ext>
            </a:extLst>
          </p:cNvPr>
          <p:cNvSpPr txBox="1"/>
          <p:nvPr/>
        </p:nvSpPr>
        <p:spPr>
          <a:xfrm>
            <a:off x="702945" y="1567449"/>
            <a:ext cx="2857500" cy="769441"/>
          </a:xfrm>
          <a:prstGeom prst="rect">
            <a:avLst/>
          </a:prstGeom>
          <a:noFill/>
          <a:ln w="28575">
            <a:solidFill>
              <a:schemeClr val="tx1"/>
            </a:solidFill>
          </a:ln>
        </p:spPr>
        <p:txBody>
          <a:bodyPr wrap="square" rtlCol="0">
            <a:spAutoFit/>
          </a:bodyPr>
          <a:lstStyle/>
          <a:p>
            <a:pPr algn="ctr"/>
            <a:r>
              <a:rPr lang="fr-FR" sz="2400" b="1" dirty="0"/>
              <a:t> </a:t>
            </a:r>
            <a:r>
              <a:rPr lang="fr-FR" sz="2000" b="1" dirty="0"/>
              <a:t>Maxwell, Boltzmann, Perrin</a:t>
            </a:r>
            <a:endParaRPr lang="fr-FR" sz="2400" b="1" dirty="0"/>
          </a:p>
        </p:txBody>
      </p:sp>
      <p:sp>
        <p:nvSpPr>
          <p:cNvPr id="12" name="ZoneTexte 11">
            <a:extLst>
              <a:ext uri="{FF2B5EF4-FFF2-40B4-BE49-F238E27FC236}">
                <a16:creationId xmlns:a16="http://schemas.microsoft.com/office/drawing/2014/main" id="{719B45E4-9E4B-4EDC-B19A-A2B242C08AD5}"/>
              </a:ext>
            </a:extLst>
          </p:cNvPr>
          <p:cNvSpPr txBox="1"/>
          <p:nvPr/>
        </p:nvSpPr>
        <p:spPr>
          <a:xfrm>
            <a:off x="4015198" y="1567413"/>
            <a:ext cx="1550670" cy="400110"/>
          </a:xfrm>
          <a:prstGeom prst="rect">
            <a:avLst/>
          </a:prstGeom>
          <a:noFill/>
          <a:ln w="28575">
            <a:solidFill>
              <a:schemeClr val="tx1"/>
            </a:solidFill>
          </a:ln>
        </p:spPr>
        <p:txBody>
          <a:bodyPr wrap="square" rtlCol="0">
            <a:spAutoFit/>
          </a:bodyPr>
          <a:lstStyle/>
          <a:p>
            <a:pPr algn="ctr"/>
            <a:r>
              <a:rPr lang="fr-FR" sz="2000" b="1" dirty="0" err="1"/>
              <a:t>Space</a:t>
            </a:r>
            <a:endParaRPr lang="fr-FR" sz="2000" b="1" dirty="0"/>
          </a:p>
        </p:txBody>
      </p:sp>
      <p:sp>
        <p:nvSpPr>
          <p:cNvPr id="13" name="ZoneTexte 12">
            <a:extLst>
              <a:ext uri="{FF2B5EF4-FFF2-40B4-BE49-F238E27FC236}">
                <a16:creationId xmlns:a16="http://schemas.microsoft.com/office/drawing/2014/main" id="{EDF847F6-76DF-49A0-AA56-E7569766CD9F}"/>
              </a:ext>
            </a:extLst>
          </p:cNvPr>
          <p:cNvSpPr txBox="1"/>
          <p:nvPr/>
        </p:nvSpPr>
        <p:spPr>
          <a:xfrm>
            <a:off x="6547485" y="1569720"/>
            <a:ext cx="1550670" cy="400110"/>
          </a:xfrm>
          <a:prstGeom prst="rect">
            <a:avLst/>
          </a:prstGeom>
          <a:noFill/>
          <a:ln w="28575">
            <a:solidFill>
              <a:schemeClr val="tx1"/>
            </a:solidFill>
          </a:ln>
        </p:spPr>
        <p:txBody>
          <a:bodyPr wrap="square" rtlCol="0">
            <a:spAutoFit/>
          </a:bodyPr>
          <a:lstStyle/>
          <a:p>
            <a:pPr algn="ctr"/>
            <a:r>
              <a:rPr lang="fr-FR" sz="2000" b="1" dirty="0"/>
              <a:t>Time</a:t>
            </a:r>
          </a:p>
        </p:txBody>
      </p:sp>
      <p:cxnSp>
        <p:nvCxnSpPr>
          <p:cNvPr id="15" name="Connecteur droit 14">
            <a:extLst>
              <a:ext uri="{FF2B5EF4-FFF2-40B4-BE49-F238E27FC236}">
                <a16:creationId xmlns:a16="http://schemas.microsoft.com/office/drawing/2014/main" id="{D2F24531-BB2C-44C9-80F2-B62552CD4DBF}"/>
              </a:ext>
            </a:extLst>
          </p:cNvPr>
          <p:cNvCxnSpPr>
            <a:cxnSpLocks/>
          </p:cNvCxnSpPr>
          <p:nvPr/>
        </p:nvCxnSpPr>
        <p:spPr>
          <a:xfrm>
            <a:off x="9645015" y="941725"/>
            <a:ext cx="1905" cy="258425"/>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a:extLst>
              <a:ext uri="{FF2B5EF4-FFF2-40B4-BE49-F238E27FC236}">
                <a16:creationId xmlns:a16="http://schemas.microsoft.com/office/drawing/2014/main" id="{58AB9832-15B4-4E17-A130-A6801E331C7E}"/>
              </a:ext>
            </a:extLst>
          </p:cNvPr>
          <p:cNvCxnSpPr/>
          <p:nvPr/>
        </p:nvCxnSpPr>
        <p:spPr>
          <a:xfrm flipH="1">
            <a:off x="9012555" y="1188720"/>
            <a:ext cx="1188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a:extLst>
              <a:ext uri="{FF2B5EF4-FFF2-40B4-BE49-F238E27FC236}">
                <a16:creationId xmlns:a16="http://schemas.microsoft.com/office/drawing/2014/main" id="{30B9CE76-E542-4C85-8F86-C3DD2509E769}"/>
              </a:ext>
            </a:extLst>
          </p:cNvPr>
          <p:cNvCxnSpPr>
            <a:cxnSpLocks/>
          </p:cNvCxnSpPr>
          <p:nvPr/>
        </p:nvCxnSpPr>
        <p:spPr>
          <a:xfrm>
            <a:off x="10199370" y="1208425"/>
            <a:ext cx="0" cy="332123"/>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Connecteur droit 18">
            <a:extLst>
              <a:ext uri="{FF2B5EF4-FFF2-40B4-BE49-F238E27FC236}">
                <a16:creationId xmlns:a16="http://schemas.microsoft.com/office/drawing/2014/main" id="{96F95EC6-BF4F-4CD4-B918-DCDD3F3C36F1}"/>
              </a:ext>
            </a:extLst>
          </p:cNvPr>
          <p:cNvCxnSpPr>
            <a:cxnSpLocks/>
            <a:endCxn id="20" idx="0"/>
          </p:cNvCxnSpPr>
          <p:nvPr/>
        </p:nvCxnSpPr>
        <p:spPr>
          <a:xfrm>
            <a:off x="9012555" y="1212235"/>
            <a:ext cx="0" cy="342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ZoneTexte 19">
            <a:extLst>
              <a:ext uri="{FF2B5EF4-FFF2-40B4-BE49-F238E27FC236}">
                <a16:creationId xmlns:a16="http://schemas.microsoft.com/office/drawing/2014/main" id="{225960D9-4890-43D0-8190-31C02B942E9C}"/>
              </a:ext>
            </a:extLst>
          </p:cNvPr>
          <p:cNvSpPr txBox="1"/>
          <p:nvPr/>
        </p:nvSpPr>
        <p:spPr>
          <a:xfrm>
            <a:off x="8237220" y="1555134"/>
            <a:ext cx="1550670" cy="400110"/>
          </a:xfrm>
          <a:prstGeom prst="rect">
            <a:avLst/>
          </a:prstGeom>
          <a:noFill/>
          <a:ln w="28575">
            <a:solidFill>
              <a:schemeClr val="tx1"/>
            </a:solidFill>
          </a:ln>
        </p:spPr>
        <p:txBody>
          <a:bodyPr wrap="square" rtlCol="0">
            <a:spAutoFit/>
          </a:bodyPr>
          <a:lstStyle/>
          <a:p>
            <a:pPr algn="ctr"/>
            <a:r>
              <a:rPr lang="fr-FR" sz="2000" b="1" dirty="0"/>
              <a:t>Fields </a:t>
            </a:r>
          </a:p>
        </p:txBody>
      </p:sp>
      <p:sp>
        <p:nvSpPr>
          <p:cNvPr id="21" name="ZoneTexte 20">
            <a:extLst>
              <a:ext uri="{FF2B5EF4-FFF2-40B4-BE49-F238E27FC236}">
                <a16:creationId xmlns:a16="http://schemas.microsoft.com/office/drawing/2014/main" id="{9ED64EEE-CEF9-4FB1-A4DA-ADAF730A84AE}"/>
              </a:ext>
            </a:extLst>
          </p:cNvPr>
          <p:cNvSpPr txBox="1"/>
          <p:nvPr/>
        </p:nvSpPr>
        <p:spPr>
          <a:xfrm>
            <a:off x="9926954" y="1540548"/>
            <a:ext cx="1743075" cy="400110"/>
          </a:xfrm>
          <a:prstGeom prst="rect">
            <a:avLst/>
          </a:prstGeom>
          <a:noFill/>
          <a:ln w="28575">
            <a:solidFill>
              <a:schemeClr val="tx1"/>
            </a:solidFill>
          </a:ln>
        </p:spPr>
        <p:txBody>
          <a:bodyPr wrap="square" rtlCol="0">
            <a:spAutoFit/>
          </a:bodyPr>
          <a:lstStyle/>
          <a:p>
            <a:pPr algn="ctr"/>
            <a:r>
              <a:rPr lang="fr-FR" sz="2000" b="1" dirty="0" err="1"/>
              <a:t>Particles</a:t>
            </a:r>
            <a:r>
              <a:rPr lang="fr-FR" sz="2000" b="1" dirty="0"/>
              <a:t> </a:t>
            </a:r>
            <a:r>
              <a:rPr lang="fr-FR" sz="2000" b="1" i="1" dirty="0">
                <a:solidFill>
                  <a:srgbClr val="FF0000"/>
                </a:solidFill>
              </a:rPr>
              <a:t>k</a:t>
            </a:r>
            <a:endParaRPr lang="fr-FR" sz="2000" b="1" dirty="0">
              <a:solidFill>
                <a:srgbClr val="FF0000"/>
              </a:solidFill>
            </a:endParaRPr>
          </a:p>
        </p:txBody>
      </p:sp>
      <p:sp>
        <p:nvSpPr>
          <p:cNvPr id="22" name="ZoneTexte 21">
            <a:extLst>
              <a:ext uri="{FF2B5EF4-FFF2-40B4-BE49-F238E27FC236}">
                <a16:creationId xmlns:a16="http://schemas.microsoft.com/office/drawing/2014/main" id="{AD3D3E76-4AD1-4300-BACC-5465F2661C76}"/>
              </a:ext>
            </a:extLst>
          </p:cNvPr>
          <p:cNvSpPr txBox="1"/>
          <p:nvPr/>
        </p:nvSpPr>
        <p:spPr>
          <a:xfrm>
            <a:off x="584835" y="2770524"/>
            <a:ext cx="2987040" cy="400110"/>
          </a:xfrm>
          <a:prstGeom prst="rect">
            <a:avLst/>
          </a:prstGeom>
          <a:noFill/>
          <a:ln w="28575">
            <a:solidFill>
              <a:schemeClr val="tx1"/>
            </a:solidFill>
          </a:ln>
        </p:spPr>
        <p:txBody>
          <a:bodyPr wrap="square" rtlCol="0">
            <a:spAutoFit/>
          </a:bodyPr>
          <a:lstStyle/>
          <a:p>
            <a:pPr algn="ctr"/>
            <a:r>
              <a:rPr lang="fr-FR" sz="2000" b="1" dirty="0"/>
              <a:t>Planck, Einstein 1905</a:t>
            </a:r>
          </a:p>
        </p:txBody>
      </p:sp>
      <p:sp>
        <p:nvSpPr>
          <p:cNvPr id="23" name="ZoneTexte 22">
            <a:extLst>
              <a:ext uri="{FF2B5EF4-FFF2-40B4-BE49-F238E27FC236}">
                <a16:creationId xmlns:a16="http://schemas.microsoft.com/office/drawing/2014/main" id="{919BE2D0-47C3-48E4-9B78-3D17D711A428}"/>
              </a:ext>
            </a:extLst>
          </p:cNvPr>
          <p:cNvSpPr txBox="1"/>
          <p:nvPr/>
        </p:nvSpPr>
        <p:spPr>
          <a:xfrm>
            <a:off x="5044440" y="2770524"/>
            <a:ext cx="2385060" cy="400110"/>
          </a:xfrm>
          <a:prstGeom prst="rect">
            <a:avLst/>
          </a:prstGeom>
          <a:noFill/>
          <a:ln w="28575">
            <a:solidFill>
              <a:schemeClr val="tx1"/>
            </a:solidFill>
          </a:ln>
        </p:spPr>
        <p:txBody>
          <a:bodyPr wrap="square" rtlCol="0">
            <a:spAutoFit/>
          </a:bodyPr>
          <a:lstStyle/>
          <a:p>
            <a:pPr algn="ctr"/>
            <a:r>
              <a:rPr lang="fr-FR" sz="2000" b="1" dirty="0" err="1"/>
              <a:t>Space</a:t>
            </a:r>
            <a:r>
              <a:rPr lang="fr-FR" sz="2000" b="1" dirty="0"/>
              <a:t>-time </a:t>
            </a:r>
            <a:r>
              <a:rPr lang="fr-FR" sz="2000" b="1" i="1" dirty="0">
                <a:solidFill>
                  <a:srgbClr val="0070C0"/>
                </a:solidFill>
              </a:rPr>
              <a:t>c</a:t>
            </a:r>
            <a:endParaRPr lang="fr-FR" sz="2000" b="1" dirty="0"/>
          </a:p>
        </p:txBody>
      </p:sp>
      <p:cxnSp>
        <p:nvCxnSpPr>
          <p:cNvPr id="26" name="Connecteur droit 25">
            <a:extLst>
              <a:ext uri="{FF2B5EF4-FFF2-40B4-BE49-F238E27FC236}">
                <a16:creationId xmlns:a16="http://schemas.microsoft.com/office/drawing/2014/main" id="{C7775EFF-16F8-4913-887A-F83DDD325079}"/>
              </a:ext>
            </a:extLst>
          </p:cNvPr>
          <p:cNvCxnSpPr>
            <a:cxnSpLocks/>
          </p:cNvCxnSpPr>
          <p:nvPr/>
        </p:nvCxnSpPr>
        <p:spPr>
          <a:xfrm>
            <a:off x="4935855" y="1979802"/>
            <a:ext cx="0" cy="4173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cteur droit 26">
            <a:extLst>
              <a:ext uri="{FF2B5EF4-FFF2-40B4-BE49-F238E27FC236}">
                <a16:creationId xmlns:a16="http://schemas.microsoft.com/office/drawing/2014/main" id="{20E6D9F0-83EC-44D8-87DF-979636FD134D}"/>
              </a:ext>
            </a:extLst>
          </p:cNvPr>
          <p:cNvCxnSpPr>
            <a:cxnSpLocks/>
            <a:stCxn id="13" idx="2"/>
          </p:cNvCxnSpPr>
          <p:nvPr/>
        </p:nvCxnSpPr>
        <p:spPr>
          <a:xfrm flipH="1">
            <a:off x="7313296" y="1969830"/>
            <a:ext cx="9524" cy="473034"/>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Connecteur droit 27">
            <a:extLst>
              <a:ext uri="{FF2B5EF4-FFF2-40B4-BE49-F238E27FC236}">
                <a16:creationId xmlns:a16="http://schemas.microsoft.com/office/drawing/2014/main" id="{A3ABCAD4-17EE-45C7-BCE2-218504A955F7}"/>
              </a:ext>
            </a:extLst>
          </p:cNvPr>
          <p:cNvCxnSpPr/>
          <p:nvPr/>
        </p:nvCxnSpPr>
        <p:spPr>
          <a:xfrm flipH="1">
            <a:off x="4935855" y="2412384"/>
            <a:ext cx="1188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222BF7E2-A465-47F3-8D19-585A0F508204}"/>
              </a:ext>
            </a:extLst>
          </p:cNvPr>
          <p:cNvCxnSpPr/>
          <p:nvPr/>
        </p:nvCxnSpPr>
        <p:spPr>
          <a:xfrm flipH="1">
            <a:off x="6124575" y="2413692"/>
            <a:ext cx="1188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F5DC3F7B-6544-43FE-8409-6FF72761A32B}"/>
              </a:ext>
            </a:extLst>
          </p:cNvPr>
          <p:cNvCxnSpPr>
            <a:cxnSpLocks/>
          </p:cNvCxnSpPr>
          <p:nvPr/>
        </p:nvCxnSpPr>
        <p:spPr>
          <a:xfrm>
            <a:off x="6177915" y="2412384"/>
            <a:ext cx="0" cy="342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2" name="ZoneTexte 31">
            <a:extLst>
              <a:ext uri="{FF2B5EF4-FFF2-40B4-BE49-F238E27FC236}">
                <a16:creationId xmlns:a16="http://schemas.microsoft.com/office/drawing/2014/main" id="{74683E16-D8DA-4C90-BCF5-A0E671BADBE8}"/>
              </a:ext>
            </a:extLst>
          </p:cNvPr>
          <p:cNvSpPr txBox="1"/>
          <p:nvPr/>
        </p:nvSpPr>
        <p:spPr>
          <a:xfrm>
            <a:off x="1594485" y="3846483"/>
            <a:ext cx="1977390" cy="400110"/>
          </a:xfrm>
          <a:prstGeom prst="rect">
            <a:avLst/>
          </a:prstGeom>
          <a:noFill/>
          <a:ln w="28575">
            <a:solidFill>
              <a:schemeClr val="tx1"/>
            </a:solidFill>
          </a:ln>
        </p:spPr>
        <p:txBody>
          <a:bodyPr wrap="square" rtlCol="0">
            <a:spAutoFit/>
          </a:bodyPr>
          <a:lstStyle/>
          <a:p>
            <a:pPr algn="ctr"/>
            <a:r>
              <a:rPr lang="fr-FR" sz="2000" b="1" dirty="0"/>
              <a:t>Einstein 1915</a:t>
            </a:r>
            <a:endParaRPr lang="fr-FR" sz="2400" b="1" dirty="0"/>
          </a:p>
        </p:txBody>
      </p:sp>
      <p:sp>
        <p:nvSpPr>
          <p:cNvPr id="33" name="ZoneTexte 32">
            <a:extLst>
              <a:ext uri="{FF2B5EF4-FFF2-40B4-BE49-F238E27FC236}">
                <a16:creationId xmlns:a16="http://schemas.microsoft.com/office/drawing/2014/main" id="{0C429DE8-7EC9-4D2D-9385-B59CF1F4D06F}"/>
              </a:ext>
            </a:extLst>
          </p:cNvPr>
          <p:cNvSpPr txBox="1"/>
          <p:nvPr/>
        </p:nvSpPr>
        <p:spPr>
          <a:xfrm>
            <a:off x="5819774" y="3855698"/>
            <a:ext cx="3084191" cy="400110"/>
          </a:xfrm>
          <a:prstGeom prst="rect">
            <a:avLst/>
          </a:prstGeom>
          <a:noFill/>
          <a:ln w="28575">
            <a:solidFill>
              <a:schemeClr val="tx1"/>
            </a:solidFill>
          </a:ln>
        </p:spPr>
        <p:txBody>
          <a:bodyPr wrap="square" rtlCol="0">
            <a:spAutoFit/>
          </a:bodyPr>
          <a:lstStyle/>
          <a:p>
            <a:pPr algn="ctr"/>
            <a:r>
              <a:rPr lang="fr-FR" sz="2000" b="1" dirty="0"/>
              <a:t>Covariant </a:t>
            </a:r>
            <a:r>
              <a:rPr lang="fr-FR" sz="2000" b="1" dirty="0" err="1"/>
              <a:t>fields</a:t>
            </a:r>
            <a:r>
              <a:rPr lang="fr-FR" sz="2000" b="1" dirty="0"/>
              <a:t> </a:t>
            </a:r>
            <a:r>
              <a:rPr lang="fr-FR" sz="2000" b="1" i="1" dirty="0" err="1">
                <a:solidFill>
                  <a:srgbClr val="0070C0"/>
                </a:solidFill>
              </a:rPr>
              <a:t>G,c</a:t>
            </a:r>
            <a:endParaRPr lang="fr-FR" sz="2000" b="1" dirty="0">
              <a:solidFill>
                <a:srgbClr val="0070C0"/>
              </a:solidFill>
            </a:endParaRPr>
          </a:p>
        </p:txBody>
      </p:sp>
      <p:cxnSp>
        <p:nvCxnSpPr>
          <p:cNvPr id="34" name="Connecteur droit 33">
            <a:extLst>
              <a:ext uri="{FF2B5EF4-FFF2-40B4-BE49-F238E27FC236}">
                <a16:creationId xmlns:a16="http://schemas.microsoft.com/office/drawing/2014/main" id="{4E434EF6-D29F-4767-A290-869339F7173A}"/>
              </a:ext>
            </a:extLst>
          </p:cNvPr>
          <p:cNvCxnSpPr>
            <a:cxnSpLocks/>
          </p:cNvCxnSpPr>
          <p:nvPr/>
        </p:nvCxnSpPr>
        <p:spPr>
          <a:xfrm>
            <a:off x="6134100" y="3232189"/>
            <a:ext cx="0" cy="342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24F9EF1C-CF2D-484A-9C8F-F518C3C7FC21}"/>
              </a:ext>
            </a:extLst>
          </p:cNvPr>
          <p:cNvCxnSpPr>
            <a:cxnSpLocks/>
          </p:cNvCxnSpPr>
          <p:nvPr/>
        </p:nvCxnSpPr>
        <p:spPr>
          <a:xfrm>
            <a:off x="8511540" y="1988191"/>
            <a:ext cx="0" cy="155957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Connecteur droit 36">
            <a:extLst>
              <a:ext uri="{FF2B5EF4-FFF2-40B4-BE49-F238E27FC236}">
                <a16:creationId xmlns:a16="http://schemas.microsoft.com/office/drawing/2014/main" id="{B3F54DEA-B113-4DE5-9BCD-38BC96E94909}"/>
              </a:ext>
            </a:extLst>
          </p:cNvPr>
          <p:cNvCxnSpPr/>
          <p:nvPr/>
        </p:nvCxnSpPr>
        <p:spPr>
          <a:xfrm flipH="1">
            <a:off x="6134100" y="3547763"/>
            <a:ext cx="1188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063E25B3-B108-4DC7-BA4D-C83FFDE4405C}"/>
              </a:ext>
            </a:extLst>
          </p:cNvPr>
          <p:cNvCxnSpPr/>
          <p:nvPr/>
        </p:nvCxnSpPr>
        <p:spPr>
          <a:xfrm flipH="1">
            <a:off x="7322820" y="3547763"/>
            <a:ext cx="1188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FBBD63AB-35D7-49E9-AD2C-D0755F64CAF4}"/>
              </a:ext>
            </a:extLst>
          </p:cNvPr>
          <p:cNvCxnSpPr>
            <a:cxnSpLocks/>
          </p:cNvCxnSpPr>
          <p:nvPr/>
        </p:nvCxnSpPr>
        <p:spPr>
          <a:xfrm flipH="1">
            <a:off x="7313295" y="3547763"/>
            <a:ext cx="9525" cy="29872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959CD646-2800-4B69-BA54-438926FA23DA}"/>
              </a:ext>
            </a:extLst>
          </p:cNvPr>
          <p:cNvSpPr txBox="1"/>
          <p:nvPr/>
        </p:nvSpPr>
        <p:spPr>
          <a:xfrm>
            <a:off x="9926954" y="2722302"/>
            <a:ext cx="2063110" cy="400110"/>
          </a:xfrm>
          <a:prstGeom prst="rect">
            <a:avLst/>
          </a:prstGeom>
          <a:noFill/>
          <a:ln w="28575">
            <a:solidFill>
              <a:schemeClr val="tx1"/>
            </a:solidFill>
          </a:ln>
        </p:spPr>
        <p:txBody>
          <a:bodyPr wrap="square" rtlCol="0">
            <a:spAutoFit/>
          </a:bodyPr>
          <a:lstStyle/>
          <a:p>
            <a:pPr algn="ctr"/>
            <a:r>
              <a:rPr lang="fr-FR" sz="2000" b="1" dirty="0" err="1"/>
              <a:t>Particles</a:t>
            </a:r>
            <a:r>
              <a:rPr lang="fr-FR" sz="2000" b="1" dirty="0"/>
              <a:t> </a:t>
            </a:r>
            <a:r>
              <a:rPr lang="fr-FR" sz="2000" b="1" i="1" dirty="0" err="1">
                <a:solidFill>
                  <a:srgbClr val="0070C0"/>
                </a:solidFill>
              </a:rPr>
              <a:t>h,</a:t>
            </a:r>
            <a:r>
              <a:rPr lang="fr-FR" sz="2000" b="1" i="1" dirty="0" err="1">
                <a:solidFill>
                  <a:srgbClr val="FF0000"/>
                </a:solidFill>
              </a:rPr>
              <a:t>k</a:t>
            </a:r>
            <a:endParaRPr lang="fr-FR" sz="2000" b="1" dirty="0">
              <a:solidFill>
                <a:srgbClr val="FF0000"/>
              </a:solidFill>
            </a:endParaRPr>
          </a:p>
        </p:txBody>
      </p:sp>
      <p:sp>
        <p:nvSpPr>
          <p:cNvPr id="43" name="ZoneTexte 42">
            <a:extLst>
              <a:ext uri="{FF2B5EF4-FFF2-40B4-BE49-F238E27FC236}">
                <a16:creationId xmlns:a16="http://schemas.microsoft.com/office/drawing/2014/main" id="{DB691670-A053-4A25-87E0-2F73A4E9C6E1}"/>
              </a:ext>
            </a:extLst>
          </p:cNvPr>
          <p:cNvSpPr txBox="1"/>
          <p:nvPr/>
        </p:nvSpPr>
        <p:spPr>
          <a:xfrm>
            <a:off x="714375" y="4776160"/>
            <a:ext cx="2987040" cy="400110"/>
          </a:xfrm>
          <a:prstGeom prst="rect">
            <a:avLst/>
          </a:prstGeom>
          <a:noFill/>
          <a:ln w="28575">
            <a:solidFill>
              <a:schemeClr val="tx1"/>
            </a:solidFill>
          </a:ln>
        </p:spPr>
        <p:txBody>
          <a:bodyPr wrap="square" rtlCol="0">
            <a:spAutoFit/>
          </a:bodyPr>
          <a:lstStyle/>
          <a:p>
            <a:pPr algn="ctr"/>
            <a:r>
              <a:rPr lang="fr-FR" sz="2000" b="1" dirty="0"/>
              <a:t>Quantum </a:t>
            </a:r>
            <a:r>
              <a:rPr lang="fr-FR" sz="2000" b="1" dirty="0" err="1"/>
              <a:t>mechanics</a:t>
            </a:r>
            <a:endParaRPr lang="fr-FR" sz="2000" b="1" dirty="0"/>
          </a:p>
        </p:txBody>
      </p:sp>
      <p:sp>
        <p:nvSpPr>
          <p:cNvPr id="44" name="ZoneTexte 43">
            <a:extLst>
              <a:ext uri="{FF2B5EF4-FFF2-40B4-BE49-F238E27FC236}">
                <a16:creationId xmlns:a16="http://schemas.microsoft.com/office/drawing/2014/main" id="{6E7D458C-C89F-4231-A363-A5A6866B5512}"/>
              </a:ext>
            </a:extLst>
          </p:cNvPr>
          <p:cNvSpPr txBox="1"/>
          <p:nvPr/>
        </p:nvSpPr>
        <p:spPr>
          <a:xfrm>
            <a:off x="4249394" y="4645054"/>
            <a:ext cx="3697941" cy="400110"/>
          </a:xfrm>
          <a:prstGeom prst="rect">
            <a:avLst/>
          </a:prstGeom>
          <a:noFill/>
          <a:ln w="28575">
            <a:solidFill>
              <a:schemeClr val="tx1"/>
            </a:solidFill>
          </a:ln>
        </p:spPr>
        <p:txBody>
          <a:bodyPr wrap="square" rtlCol="0">
            <a:spAutoFit/>
          </a:bodyPr>
          <a:lstStyle/>
          <a:p>
            <a:pPr algn="ctr"/>
            <a:r>
              <a:rPr lang="en-US" sz="2000" b="1" dirty="0">
                <a:solidFill>
                  <a:srgbClr val="FF0000"/>
                </a:solidFill>
              </a:rPr>
              <a:t>Informational </a:t>
            </a:r>
            <a:r>
              <a:rPr lang="en-US" sz="2000" b="1" dirty="0"/>
              <a:t>Space-time </a:t>
            </a:r>
            <a:r>
              <a:rPr lang="fr-FR" sz="2000" b="1" i="1" dirty="0">
                <a:solidFill>
                  <a:schemeClr val="accent1"/>
                </a:solidFill>
              </a:rPr>
              <a:t>G, </a:t>
            </a:r>
            <a:r>
              <a:rPr lang="fr-FR" sz="2000" b="1" i="1" dirty="0" err="1">
                <a:solidFill>
                  <a:srgbClr val="FF0000"/>
                </a:solidFill>
                <a:latin typeface="Symbol" panose="05050102010706020507" pitchFamily="18" charset="2"/>
              </a:rPr>
              <a:t>L</a:t>
            </a:r>
            <a:r>
              <a:rPr lang="fr-FR" sz="2000" b="1" i="1" dirty="0" err="1">
                <a:solidFill>
                  <a:srgbClr val="FF0000"/>
                </a:solidFill>
              </a:rPr>
              <a:t>,k</a:t>
            </a:r>
            <a:endParaRPr lang="fr-FR" sz="2000" b="1" dirty="0"/>
          </a:p>
        </p:txBody>
      </p:sp>
      <p:sp>
        <p:nvSpPr>
          <p:cNvPr id="45" name="ZoneTexte 44">
            <a:extLst>
              <a:ext uri="{FF2B5EF4-FFF2-40B4-BE49-F238E27FC236}">
                <a16:creationId xmlns:a16="http://schemas.microsoft.com/office/drawing/2014/main" id="{50E3A532-FC74-4B37-A9CE-0BB3DE0E3ADC}"/>
              </a:ext>
            </a:extLst>
          </p:cNvPr>
          <p:cNvSpPr txBox="1"/>
          <p:nvPr/>
        </p:nvSpPr>
        <p:spPr>
          <a:xfrm>
            <a:off x="8175812" y="4735771"/>
            <a:ext cx="4016187" cy="400110"/>
          </a:xfrm>
          <a:prstGeom prst="rect">
            <a:avLst/>
          </a:prstGeom>
          <a:noFill/>
          <a:ln w="28575">
            <a:solidFill>
              <a:schemeClr val="tx1"/>
            </a:solidFill>
          </a:ln>
        </p:spPr>
        <p:txBody>
          <a:bodyPr wrap="square" rtlCol="0">
            <a:spAutoFit/>
          </a:bodyPr>
          <a:lstStyle/>
          <a:p>
            <a:pPr algn="ctr"/>
            <a:r>
              <a:rPr lang="en-US" sz="2000" b="1" dirty="0" err="1">
                <a:solidFill>
                  <a:srgbClr val="FF0000"/>
                </a:solidFill>
              </a:rPr>
              <a:t>Quanto</a:t>
            </a:r>
            <a:r>
              <a:rPr lang="en-US" sz="2000" b="1" dirty="0">
                <a:solidFill>
                  <a:srgbClr val="FF0000"/>
                </a:solidFill>
              </a:rPr>
              <a:t>-informational </a:t>
            </a:r>
            <a:r>
              <a:rPr lang="en-US" sz="2000" b="1" dirty="0"/>
              <a:t>fields </a:t>
            </a:r>
            <a:r>
              <a:rPr lang="fr-FR" sz="2000" b="1" i="1" dirty="0" err="1">
                <a:solidFill>
                  <a:srgbClr val="0070C0"/>
                </a:solidFill>
              </a:rPr>
              <a:t>h,c,</a:t>
            </a:r>
            <a:r>
              <a:rPr lang="fr-FR" sz="2000" b="1" i="1" dirty="0" err="1">
                <a:solidFill>
                  <a:srgbClr val="FF0000"/>
                </a:solidFill>
              </a:rPr>
              <a:t>k</a:t>
            </a:r>
            <a:endParaRPr lang="fr-FR" sz="2000" b="1" dirty="0"/>
          </a:p>
        </p:txBody>
      </p:sp>
      <p:cxnSp>
        <p:nvCxnSpPr>
          <p:cNvPr id="46" name="Connecteur droit 45">
            <a:extLst>
              <a:ext uri="{FF2B5EF4-FFF2-40B4-BE49-F238E27FC236}">
                <a16:creationId xmlns:a16="http://schemas.microsoft.com/office/drawing/2014/main" id="{90A56B0E-1E40-44DF-8F7D-AADA12F0A1E2}"/>
              </a:ext>
            </a:extLst>
          </p:cNvPr>
          <p:cNvCxnSpPr>
            <a:cxnSpLocks/>
            <a:stCxn id="20" idx="2"/>
          </p:cNvCxnSpPr>
          <p:nvPr/>
        </p:nvCxnSpPr>
        <p:spPr>
          <a:xfrm>
            <a:off x="9012555" y="1955244"/>
            <a:ext cx="28575" cy="25710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Connecteur droit 47">
            <a:extLst>
              <a:ext uri="{FF2B5EF4-FFF2-40B4-BE49-F238E27FC236}">
                <a16:creationId xmlns:a16="http://schemas.microsoft.com/office/drawing/2014/main" id="{51423884-EEED-4D3C-BC21-D93EEFBA4D6E}"/>
              </a:ext>
            </a:extLst>
          </p:cNvPr>
          <p:cNvCxnSpPr/>
          <p:nvPr/>
        </p:nvCxnSpPr>
        <p:spPr>
          <a:xfrm flipH="1">
            <a:off x="9041130" y="4526280"/>
            <a:ext cx="118872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eur droit 48">
            <a:extLst>
              <a:ext uri="{FF2B5EF4-FFF2-40B4-BE49-F238E27FC236}">
                <a16:creationId xmlns:a16="http://schemas.microsoft.com/office/drawing/2014/main" id="{DB202D1B-FC24-45D1-83AA-F03B7AD5B4C8}"/>
              </a:ext>
            </a:extLst>
          </p:cNvPr>
          <p:cNvCxnSpPr>
            <a:cxnSpLocks/>
          </p:cNvCxnSpPr>
          <p:nvPr/>
        </p:nvCxnSpPr>
        <p:spPr>
          <a:xfrm>
            <a:off x="10246995" y="3095538"/>
            <a:ext cx="0" cy="143074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Connecteur droit 50">
            <a:extLst>
              <a:ext uri="{FF2B5EF4-FFF2-40B4-BE49-F238E27FC236}">
                <a16:creationId xmlns:a16="http://schemas.microsoft.com/office/drawing/2014/main" id="{3E1CD00C-AF7A-45AC-90F8-39FAB3D65E35}"/>
              </a:ext>
            </a:extLst>
          </p:cNvPr>
          <p:cNvCxnSpPr>
            <a:cxnSpLocks/>
          </p:cNvCxnSpPr>
          <p:nvPr/>
        </p:nvCxnSpPr>
        <p:spPr>
          <a:xfrm flipH="1">
            <a:off x="9645015" y="4537709"/>
            <a:ext cx="9527" cy="19806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DEDEAD1D-5914-4132-A04B-32869769E140}"/>
              </a:ext>
            </a:extLst>
          </p:cNvPr>
          <p:cNvSpPr txBox="1"/>
          <p:nvPr/>
        </p:nvSpPr>
        <p:spPr>
          <a:xfrm>
            <a:off x="174935" y="5682872"/>
            <a:ext cx="4854387" cy="400110"/>
          </a:xfrm>
          <a:prstGeom prst="rect">
            <a:avLst/>
          </a:prstGeom>
          <a:noFill/>
          <a:ln w="28575">
            <a:solidFill>
              <a:schemeClr val="tx1"/>
            </a:solidFill>
          </a:ln>
        </p:spPr>
        <p:txBody>
          <a:bodyPr wrap="square" rtlCol="0">
            <a:spAutoFit/>
          </a:bodyPr>
          <a:lstStyle/>
          <a:p>
            <a:pPr algn="ctr"/>
            <a:r>
              <a:rPr lang="en-US" sz="2000" b="1" dirty="0">
                <a:solidFill>
                  <a:srgbClr val="FF0000"/>
                </a:solidFill>
              </a:rPr>
              <a:t>Scientific cosmogony</a:t>
            </a:r>
            <a:endParaRPr lang="en-US" sz="2000" b="1" dirty="0"/>
          </a:p>
        </p:txBody>
      </p:sp>
      <p:sp>
        <p:nvSpPr>
          <p:cNvPr id="54" name="ZoneTexte 53">
            <a:extLst>
              <a:ext uri="{FF2B5EF4-FFF2-40B4-BE49-F238E27FC236}">
                <a16:creationId xmlns:a16="http://schemas.microsoft.com/office/drawing/2014/main" id="{E1F113BF-A224-468C-B5F6-A62CE0903AC4}"/>
              </a:ext>
            </a:extLst>
          </p:cNvPr>
          <p:cNvSpPr txBox="1"/>
          <p:nvPr/>
        </p:nvSpPr>
        <p:spPr>
          <a:xfrm>
            <a:off x="5415835" y="5675790"/>
            <a:ext cx="6397428" cy="400110"/>
          </a:xfrm>
          <a:prstGeom prst="rect">
            <a:avLst/>
          </a:prstGeom>
          <a:noFill/>
          <a:ln w="28575">
            <a:solidFill>
              <a:schemeClr val="tx1"/>
            </a:solidFill>
          </a:ln>
        </p:spPr>
        <p:txBody>
          <a:bodyPr wrap="square" rtlCol="0">
            <a:spAutoFit/>
          </a:bodyPr>
          <a:lstStyle/>
          <a:p>
            <a:pPr algn="ctr"/>
            <a:r>
              <a:rPr lang="en-US" sz="2000" b="1" dirty="0" err="1">
                <a:solidFill>
                  <a:srgbClr val="FF0000"/>
                </a:solidFill>
              </a:rPr>
              <a:t>Quanto</a:t>
            </a:r>
            <a:r>
              <a:rPr lang="en-US" sz="2000" b="1" dirty="0">
                <a:solidFill>
                  <a:srgbClr val="FF0000"/>
                </a:solidFill>
              </a:rPr>
              <a:t>-informational covariant </a:t>
            </a:r>
            <a:r>
              <a:rPr lang="en-US" sz="2000" b="1" dirty="0"/>
              <a:t>fields </a:t>
            </a:r>
            <a:r>
              <a:rPr lang="fr-FR" sz="2000" b="1" i="1" dirty="0" err="1">
                <a:solidFill>
                  <a:srgbClr val="0070C0"/>
                </a:solidFill>
              </a:rPr>
              <a:t>G,c,h,</a:t>
            </a:r>
            <a:r>
              <a:rPr lang="fr-FR" sz="2000" b="1" i="1" dirty="0" err="1">
                <a:solidFill>
                  <a:srgbClr val="FF0000"/>
                </a:solidFill>
              </a:rPr>
              <a:t>k,</a:t>
            </a:r>
            <a:r>
              <a:rPr lang="fr-FR" sz="2000" b="1" i="1" dirty="0" err="1">
                <a:solidFill>
                  <a:srgbClr val="FF0000"/>
                </a:solidFill>
                <a:latin typeface="Symbol" panose="05050102010706020507" pitchFamily="18" charset="2"/>
              </a:rPr>
              <a:t>L</a:t>
            </a:r>
            <a:endParaRPr lang="fr-FR" sz="2000" b="1" dirty="0">
              <a:solidFill>
                <a:srgbClr val="FF0000"/>
              </a:solidFill>
            </a:endParaRPr>
          </a:p>
        </p:txBody>
      </p:sp>
      <p:cxnSp>
        <p:nvCxnSpPr>
          <p:cNvPr id="55" name="Connecteur droit 54">
            <a:extLst>
              <a:ext uri="{FF2B5EF4-FFF2-40B4-BE49-F238E27FC236}">
                <a16:creationId xmlns:a16="http://schemas.microsoft.com/office/drawing/2014/main" id="{57B8FC4E-23E2-4CBA-9CB3-7BEDFD4C9FC5}"/>
              </a:ext>
            </a:extLst>
          </p:cNvPr>
          <p:cNvCxnSpPr>
            <a:cxnSpLocks/>
          </p:cNvCxnSpPr>
          <p:nvPr/>
        </p:nvCxnSpPr>
        <p:spPr>
          <a:xfrm>
            <a:off x="6074241" y="5039607"/>
            <a:ext cx="0" cy="34289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3B39870F-9AFB-4B20-A2A0-0D4144B12AF8}"/>
              </a:ext>
            </a:extLst>
          </p:cNvPr>
          <p:cNvCxnSpPr>
            <a:cxnSpLocks/>
          </p:cNvCxnSpPr>
          <p:nvPr/>
        </p:nvCxnSpPr>
        <p:spPr>
          <a:xfrm flipH="1">
            <a:off x="9630561" y="5167618"/>
            <a:ext cx="14454" cy="20133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F6B13C2F-2C23-4BC2-A4AD-47215BF6E6A6}"/>
              </a:ext>
            </a:extLst>
          </p:cNvPr>
          <p:cNvCxnSpPr>
            <a:cxnSpLocks/>
          </p:cNvCxnSpPr>
          <p:nvPr/>
        </p:nvCxnSpPr>
        <p:spPr>
          <a:xfrm flipH="1">
            <a:off x="6040685" y="5384697"/>
            <a:ext cx="3581487"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438CFECD-4DA4-49C1-8909-656659BBF7AB}"/>
              </a:ext>
            </a:extLst>
          </p:cNvPr>
          <p:cNvCxnSpPr>
            <a:cxnSpLocks/>
          </p:cNvCxnSpPr>
          <p:nvPr/>
        </p:nvCxnSpPr>
        <p:spPr>
          <a:xfrm>
            <a:off x="7908792" y="5402510"/>
            <a:ext cx="0" cy="27683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5191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6E8BBDC8-8C3B-4A66-AE91-963DE6DFF629}"/>
              </a:ext>
            </a:extLst>
          </p:cNvPr>
          <p:cNvSpPr>
            <a:spLocks noGrp="1"/>
          </p:cNvSpPr>
          <p:nvPr>
            <p:ph type="dt" sz="half" idx="10"/>
          </p:nvPr>
        </p:nvSpPr>
        <p:spPr/>
        <p:txBody>
          <a:bodyPr/>
          <a:lstStyle/>
          <a:p>
            <a:r>
              <a:rPr lang="fr-FR"/>
              <a:t>07/03/2022</a:t>
            </a:r>
            <a:endParaRPr lang="en-US"/>
          </a:p>
        </p:txBody>
      </p:sp>
      <p:sp>
        <p:nvSpPr>
          <p:cNvPr id="3" name="Espace réservé du pied de page 2">
            <a:extLst>
              <a:ext uri="{FF2B5EF4-FFF2-40B4-BE49-F238E27FC236}">
                <a16:creationId xmlns:a16="http://schemas.microsoft.com/office/drawing/2014/main" id="{CFDE27ED-034C-4EE2-B128-5C3BE529E064}"/>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4" name="Espace réservé du numéro de diapositive 3">
            <a:extLst>
              <a:ext uri="{FF2B5EF4-FFF2-40B4-BE49-F238E27FC236}">
                <a16:creationId xmlns:a16="http://schemas.microsoft.com/office/drawing/2014/main" id="{BE8EEBB5-CBE2-45EC-8250-2418903E8F83}"/>
              </a:ext>
            </a:extLst>
          </p:cNvPr>
          <p:cNvSpPr>
            <a:spLocks noGrp="1"/>
          </p:cNvSpPr>
          <p:nvPr>
            <p:ph type="sldNum" sz="quarter" idx="12"/>
          </p:nvPr>
        </p:nvSpPr>
        <p:spPr/>
        <p:txBody>
          <a:bodyPr/>
          <a:lstStyle/>
          <a:p>
            <a:fld id="{2B7FA1AE-4CF5-47D1-9DB3-0FB7E57F9669}" type="slidenum">
              <a:rPr lang="en-US" smtClean="0"/>
              <a:t>21</a:t>
            </a:fld>
            <a:endParaRPr lang="en-US"/>
          </a:p>
        </p:txBody>
      </p:sp>
      <p:grpSp>
        <p:nvGrpSpPr>
          <p:cNvPr id="67" name="Groupe 66">
            <a:extLst>
              <a:ext uri="{FF2B5EF4-FFF2-40B4-BE49-F238E27FC236}">
                <a16:creationId xmlns:a16="http://schemas.microsoft.com/office/drawing/2014/main" id="{84C36DC6-1763-4BD9-8AA3-93E70FC365A2}"/>
              </a:ext>
            </a:extLst>
          </p:cNvPr>
          <p:cNvGrpSpPr/>
          <p:nvPr/>
        </p:nvGrpSpPr>
        <p:grpSpPr>
          <a:xfrm>
            <a:off x="584791" y="659139"/>
            <a:ext cx="9080204" cy="5050546"/>
            <a:chOff x="1690577" y="807994"/>
            <a:chExt cx="10170118" cy="5280348"/>
          </a:xfrm>
        </p:grpSpPr>
        <p:graphicFrame>
          <p:nvGraphicFramePr>
            <p:cNvPr id="8" name="Objet 7">
              <a:extLst>
                <a:ext uri="{FF2B5EF4-FFF2-40B4-BE49-F238E27FC236}">
                  <a16:creationId xmlns:a16="http://schemas.microsoft.com/office/drawing/2014/main" id="{173ABF10-86C1-4635-B721-40095E56CB3D}"/>
                </a:ext>
              </a:extLst>
            </p:cNvPr>
            <p:cNvGraphicFramePr>
              <a:graphicFrameLocks noChangeAspect="1"/>
            </p:cNvGraphicFramePr>
            <p:nvPr/>
          </p:nvGraphicFramePr>
          <p:xfrm>
            <a:off x="4267849" y="5428526"/>
            <a:ext cx="1121392" cy="550005"/>
          </p:xfrm>
          <a:graphic>
            <a:graphicData uri="http://schemas.openxmlformats.org/presentationml/2006/ole">
              <mc:AlternateContent xmlns:mc="http://schemas.openxmlformats.org/markup-compatibility/2006">
                <mc:Choice xmlns:v="urn:schemas-microsoft-com:vml" Requires="v">
                  <p:oleObj spid="_x0000_s6186" name="Equation" r:id="rId3" imgW="914400" imgH="457200" progId="Equation.DSMT4">
                    <p:embed/>
                  </p:oleObj>
                </mc:Choice>
                <mc:Fallback>
                  <p:oleObj name="Equation" r:id="rId3" imgW="914400" imgH="457200" progId="Equation.DSMT4">
                    <p:embed/>
                    <p:pic>
                      <p:nvPicPr>
                        <p:cNvPr id="8" name="Objet 7">
                          <a:extLst>
                            <a:ext uri="{FF2B5EF4-FFF2-40B4-BE49-F238E27FC236}">
                              <a16:creationId xmlns:a16="http://schemas.microsoft.com/office/drawing/2014/main" id="{173ABF10-86C1-4635-B721-40095E56CB3D}"/>
                            </a:ext>
                          </a:extLst>
                        </p:cNvPr>
                        <p:cNvPicPr/>
                        <p:nvPr/>
                      </p:nvPicPr>
                      <p:blipFill>
                        <a:blip r:embed="rId4"/>
                        <a:stretch>
                          <a:fillRect/>
                        </a:stretch>
                      </p:blipFill>
                      <p:spPr>
                        <a:xfrm>
                          <a:off x="4267849" y="5428526"/>
                          <a:ext cx="1121392" cy="550005"/>
                        </a:xfrm>
                        <a:prstGeom prst="rect">
                          <a:avLst/>
                        </a:prstGeom>
                      </p:spPr>
                    </p:pic>
                  </p:oleObj>
                </mc:Fallback>
              </mc:AlternateContent>
            </a:graphicData>
          </a:graphic>
        </p:graphicFrame>
        <p:sp>
          <p:nvSpPr>
            <p:cNvPr id="18" name="ZoneTexte 17">
              <a:extLst>
                <a:ext uri="{FF2B5EF4-FFF2-40B4-BE49-F238E27FC236}">
                  <a16:creationId xmlns:a16="http://schemas.microsoft.com/office/drawing/2014/main" id="{C20E87ED-DA11-45F0-BB4E-FF6BC494F875}"/>
                </a:ext>
              </a:extLst>
            </p:cNvPr>
            <p:cNvSpPr txBox="1"/>
            <p:nvPr/>
          </p:nvSpPr>
          <p:spPr>
            <a:xfrm>
              <a:off x="6533977" y="5332200"/>
              <a:ext cx="1460204" cy="646331"/>
            </a:xfrm>
            <a:prstGeom prst="rect">
              <a:avLst/>
            </a:prstGeom>
            <a:noFill/>
          </p:spPr>
          <p:txBody>
            <a:bodyPr wrap="square" rtlCol="0">
              <a:spAutoFit/>
            </a:bodyPr>
            <a:lstStyle/>
            <a:p>
              <a:pPr algn="ctr"/>
              <a:r>
                <a:rPr lang="fr-FR" b="1" dirty="0" err="1">
                  <a:solidFill>
                    <a:schemeClr val="accent1"/>
                  </a:solidFill>
                </a:rPr>
                <a:t>Cosmological</a:t>
              </a:r>
              <a:endParaRPr lang="fr-FR" b="1" dirty="0">
                <a:solidFill>
                  <a:schemeClr val="accent1"/>
                </a:solidFill>
              </a:endParaRPr>
            </a:p>
            <a:p>
              <a:pPr algn="ctr"/>
              <a:r>
                <a:rPr lang="fr-FR" b="1" dirty="0">
                  <a:solidFill>
                    <a:schemeClr val="accent1"/>
                  </a:solidFill>
                </a:rPr>
                <a:t>constant</a:t>
              </a:r>
            </a:p>
          </p:txBody>
        </p:sp>
        <p:sp>
          <p:nvSpPr>
            <p:cNvPr id="22" name="ZoneTexte 21">
              <a:extLst>
                <a:ext uri="{FF2B5EF4-FFF2-40B4-BE49-F238E27FC236}">
                  <a16:creationId xmlns:a16="http://schemas.microsoft.com/office/drawing/2014/main" id="{E19C046E-9BFA-4930-9B3E-6A186E1E255B}"/>
                </a:ext>
              </a:extLst>
            </p:cNvPr>
            <p:cNvSpPr txBox="1"/>
            <p:nvPr/>
          </p:nvSpPr>
          <p:spPr>
            <a:xfrm>
              <a:off x="5716000" y="4633146"/>
              <a:ext cx="701749" cy="369332"/>
            </a:xfrm>
            <a:prstGeom prst="rect">
              <a:avLst/>
            </a:prstGeom>
            <a:noFill/>
          </p:spPr>
          <p:txBody>
            <a:bodyPr wrap="square" rtlCol="0">
              <a:spAutoFit/>
            </a:bodyPr>
            <a:lstStyle/>
            <a:p>
              <a:pPr algn="ctr"/>
              <a:r>
                <a:rPr lang="fr-FR" b="1" dirty="0">
                  <a:solidFill>
                    <a:srgbClr val="FF0000"/>
                  </a:solidFill>
                </a:rPr>
                <a:t>Higgs</a:t>
              </a:r>
            </a:p>
          </p:txBody>
        </p:sp>
        <p:sp>
          <p:nvSpPr>
            <p:cNvPr id="23" name="ZoneTexte 22">
              <a:extLst>
                <a:ext uri="{FF2B5EF4-FFF2-40B4-BE49-F238E27FC236}">
                  <a16:creationId xmlns:a16="http://schemas.microsoft.com/office/drawing/2014/main" id="{66891CA0-0C76-4B1B-B338-4D4AABAD92EB}"/>
                </a:ext>
              </a:extLst>
            </p:cNvPr>
            <p:cNvSpPr txBox="1"/>
            <p:nvPr/>
          </p:nvSpPr>
          <p:spPr>
            <a:xfrm>
              <a:off x="4995529" y="3477148"/>
              <a:ext cx="2200940" cy="923330"/>
            </a:xfrm>
            <a:prstGeom prst="rect">
              <a:avLst/>
            </a:prstGeom>
            <a:noFill/>
          </p:spPr>
          <p:txBody>
            <a:bodyPr wrap="square" rtlCol="0">
              <a:spAutoFit/>
            </a:bodyPr>
            <a:lstStyle/>
            <a:p>
              <a:pPr algn="ctr"/>
              <a:r>
                <a:rPr lang="fr-FR" b="1" dirty="0">
                  <a:solidFill>
                    <a:srgbClr val="FF0000"/>
                  </a:solidFill>
                </a:rPr>
                <a:t>Quarks</a:t>
              </a:r>
            </a:p>
            <a:p>
              <a:pPr algn="ctr"/>
              <a:r>
                <a:rPr lang="fr-FR" b="1" dirty="0" err="1">
                  <a:solidFill>
                    <a:srgbClr val="FF0000"/>
                  </a:solidFill>
                </a:rPr>
                <a:t>Charged</a:t>
              </a:r>
              <a:r>
                <a:rPr lang="fr-FR" b="1" dirty="0">
                  <a:solidFill>
                    <a:srgbClr val="FF0000"/>
                  </a:solidFill>
                </a:rPr>
                <a:t> leptons</a:t>
              </a:r>
            </a:p>
            <a:p>
              <a:pPr algn="ctr"/>
              <a:r>
                <a:rPr lang="fr-FR" b="1" dirty="0">
                  <a:solidFill>
                    <a:srgbClr val="FF0000"/>
                  </a:solidFill>
                </a:rPr>
                <a:t>W, Z</a:t>
              </a:r>
            </a:p>
          </p:txBody>
        </p:sp>
        <p:sp>
          <p:nvSpPr>
            <p:cNvPr id="24" name="ZoneTexte 23">
              <a:extLst>
                <a:ext uri="{FF2B5EF4-FFF2-40B4-BE49-F238E27FC236}">
                  <a16:creationId xmlns:a16="http://schemas.microsoft.com/office/drawing/2014/main" id="{0BB57315-4737-4A82-BFDE-CFE43ACF0AAC}"/>
                </a:ext>
              </a:extLst>
            </p:cNvPr>
            <p:cNvSpPr txBox="1"/>
            <p:nvPr/>
          </p:nvSpPr>
          <p:spPr>
            <a:xfrm>
              <a:off x="5341087" y="2961647"/>
              <a:ext cx="1509824" cy="369332"/>
            </a:xfrm>
            <a:prstGeom prst="rect">
              <a:avLst/>
            </a:prstGeom>
            <a:noFill/>
          </p:spPr>
          <p:txBody>
            <a:bodyPr wrap="square" rtlCol="0">
              <a:spAutoFit/>
            </a:bodyPr>
            <a:lstStyle/>
            <a:p>
              <a:pPr algn="ctr"/>
              <a:r>
                <a:rPr lang="fr-FR" b="1" dirty="0">
                  <a:solidFill>
                    <a:srgbClr val="FF0000"/>
                  </a:solidFill>
                </a:rPr>
                <a:t>Photons</a:t>
              </a:r>
            </a:p>
          </p:txBody>
        </p:sp>
        <p:sp>
          <p:nvSpPr>
            <p:cNvPr id="25" name="ZoneTexte 24">
              <a:extLst>
                <a:ext uri="{FF2B5EF4-FFF2-40B4-BE49-F238E27FC236}">
                  <a16:creationId xmlns:a16="http://schemas.microsoft.com/office/drawing/2014/main" id="{D0DA4121-0CCC-4C0E-B66E-7145E47B4233}"/>
                </a:ext>
              </a:extLst>
            </p:cNvPr>
            <p:cNvSpPr txBox="1"/>
            <p:nvPr/>
          </p:nvSpPr>
          <p:spPr>
            <a:xfrm>
              <a:off x="7661295" y="2919444"/>
              <a:ext cx="1509824" cy="369332"/>
            </a:xfrm>
            <a:prstGeom prst="rect">
              <a:avLst/>
            </a:prstGeom>
            <a:noFill/>
          </p:spPr>
          <p:txBody>
            <a:bodyPr wrap="square" rtlCol="0">
              <a:spAutoFit/>
            </a:bodyPr>
            <a:lstStyle/>
            <a:p>
              <a:pPr algn="ctr"/>
              <a:r>
                <a:rPr lang="fr-FR" b="1" dirty="0">
                  <a:solidFill>
                    <a:srgbClr val="FF0000"/>
                  </a:solidFill>
                </a:rPr>
                <a:t>Neutrinos</a:t>
              </a:r>
            </a:p>
          </p:txBody>
        </p:sp>
        <p:sp>
          <p:nvSpPr>
            <p:cNvPr id="26" name="ZoneTexte 25">
              <a:extLst>
                <a:ext uri="{FF2B5EF4-FFF2-40B4-BE49-F238E27FC236}">
                  <a16:creationId xmlns:a16="http://schemas.microsoft.com/office/drawing/2014/main" id="{F8C119C9-1F30-46CA-9E5E-6629C8899F10}"/>
                </a:ext>
              </a:extLst>
            </p:cNvPr>
            <p:cNvSpPr txBox="1"/>
            <p:nvPr/>
          </p:nvSpPr>
          <p:spPr>
            <a:xfrm>
              <a:off x="2813700" y="3054411"/>
              <a:ext cx="1509824" cy="369332"/>
            </a:xfrm>
            <a:prstGeom prst="rect">
              <a:avLst/>
            </a:prstGeom>
            <a:noFill/>
          </p:spPr>
          <p:txBody>
            <a:bodyPr wrap="square" rtlCol="0">
              <a:spAutoFit/>
            </a:bodyPr>
            <a:lstStyle/>
            <a:p>
              <a:pPr algn="ctr"/>
              <a:r>
                <a:rPr lang="fr-FR" b="1" dirty="0">
                  <a:solidFill>
                    <a:srgbClr val="FF0000"/>
                  </a:solidFill>
                </a:rPr>
                <a:t>Gluons</a:t>
              </a:r>
            </a:p>
          </p:txBody>
        </p:sp>
        <p:grpSp>
          <p:nvGrpSpPr>
            <p:cNvPr id="27" name="Groupe 26">
              <a:extLst>
                <a:ext uri="{FF2B5EF4-FFF2-40B4-BE49-F238E27FC236}">
                  <a16:creationId xmlns:a16="http://schemas.microsoft.com/office/drawing/2014/main" id="{A90AD06C-E809-44B1-A37C-0582A7FBD005}"/>
                </a:ext>
              </a:extLst>
            </p:cNvPr>
            <p:cNvGrpSpPr/>
            <p:nvPr/>
          </p:nvGrpSpPr>
          <p:grpSpPr>
            <a:xfrm>
              <a:off x="5059324" y="1414045"/>
              <a:ext cx="2073349" cy="1147282"/>
              <a:chOff x="9399181" y="287080"/>
              <a:chExt cx="2073349" cy="1147282"/>
            </a:xfrm>
          </p:grpSpPr>
          <p:sp>
            <p:nvSpPr>
              <p:cNvPr id="28" name="ZoneTexte 27">
                <a:extLst>
                  <a:ext uri="{FF2B5EF4-FFF2-40B4-BE49-F238E27FC236}">
                    <a16:creationId xmlns:a16="http://schemas.microsoft.com/office/drawing/2014/main" id="{E2C9F8BB-2346-4B55-A10E-0A51781ECFA6}"/>
                  </a:ext>
                </a:extLst>
              </p:cNvPr>
              <p:cNvSpPr txBox="1"/>
              <p:nvPr/>
            </p:nvSpPr>
            <p:spPr>
              <a:xfrm>
                <a:off x="9399181" y="287080"/>
                <a:ext cx="2073349" cy="369332"/>
              </a:xfrm>
              <a:prstGeom prst="rect">
                <a:avLst/>
              </a:prstGeom>
              <a:noFill/>
            </p:spPr>
            <p:txBody>
              <a:bodyPr wrap="square" rtlCol="0">
                <a:spAutoFit/>
              </a:bodyPr>
              <a:lstStyle/>
              <a:p>
                <a:pPr algn="ctr"/>
                <a:r>
                  <a:rPr lang="fr-FR" b="1" dirty="0"/>
                  <a:t>Visible matter</a:t>
                </a:r>
              </a:p>
            </p:txBody>
          </p:sp>
          <p:pic>
            <p:nvPicPr>
              <p:cNvPr id="29" name="Image 28">
                <a:extLst>
                  <a:ext uri="{FF2B5EF4-FFF2-40B4-BE49-F238E27FC236}">
                    <a16:creationId xmlns:a16="http://schemas.microsoft.com/office/drawing/2014/main" id="{372B6518-6141-4CE3-BFFB-11FAB2033A88}"/>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9489854" y="553927"/>
                <a:ext cx="1760870" cy="88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1" name="ZoneTexte 30">
              <a:extLst>
                <a:ext uri="{FF2B5EF4-FFF2-40B4-BE49-F238E27FC236}">
                  <a16:creationId xmlns:a16="http://schemas.microsoft.com/office/drawing/2014/main" id="{54185303-4900-4DF2-B26B-72DEBD6B6BAB}"/>
                </a:ext>
              </a:extLst>
            </p:cNvPr>
            <p:cNvSpPr txBox="1"/>
            <p:nvPr/>
          </p:nvSpPr>
          <p:spPr>
            <a:xfrm>
              <a:off x="7518576" y="1456293"/>
              <a:ext cx="2059172" cy="369332"/>
            </a:xfrm>
            <a:prstGeom prst="rect">
              <a:avLst/>
            </a:prstGeom>
            <a:noFill/>
          </p:spPr>
          <p:txBody>
            <a:bodyPr wrap="square" rtlCol="0">
              <a:spAutoFit/>
            </a:bodyPr>
            <a:lstStyle/>
            <a:p>
              <a:pPr algn="ctr"/>
              <a:r>
                <a:rPr lang="fr-FR" b="1" dirty="0"/>
                <a:t>Dark Energy</a:t>
              </a:r>
            </a:p>
          </p:txBody>
        </p:sp>
        <p:grpSp>
          <p:nvGrpSpPr>
            <p:cNvPr id="33" name="Groupe 32">
              <a:extLst>
                <a:ext uri="{FF2B5EF4-FFF2-40B4-BE49-F238E27FC236}">
                  <a16:creationId xmlns:a16="http://schemas.microsoft.com/office/drawing/2014/main" id="{154B4DEF-DAFE-485E-B26D-73F10CC6AC8B}"/>
                </a:ext>
              </a:extLst>
            </p:cNvPr>
            <p:cNvGrpSpPr/>
            <p:nvPr/>
          </p:nvGrpSpPr>
          <p:grpSpPr>
            <a:xfrm>
              <a:off x="2344139" y="1453917"/>
              <a:ext cx="2073349" cy="1164378"/>
              <a:chOff x="9427535" y="3154327"/>
              <a:chExt cx="2073349" cy="1164378"/>
            </a:xfrm>
          </p:grpSpPr>
          <p:sp>
            <p:nvSpPr>
              <p:cNvPr id="34" name="ZoneTexte 33">
                <a:extLst>
                  <a:ext uri="{FF2B5EF4-FFF2-40B4-BE49-F238E27FC236}">
                    <a16:creationId xmlns:a16="http://schemas.microsoft.com/office/drawing/2014/main" id="{D03F5E90-D43E-4AC7-A5C0-9FD2E7FE2E47}"/>
                  </a:ext>
                </a:extLst>
              </p:cNvPr>
              <p:cNvSpPr txBox="1"/>
              <p:nvPr/>
            </p:nvSpPr>
            <p:spPr>
              <a:xfrm>
                <a:off x="9427535" y="3154327"/>
                <a:ext cx="2073349" cy="369332"/>
              </a:xfrm>
              <a:prstGeom prst="rect">
                <a:avLst/>
              </a:prstGeom>
              <a:noFill/>
            </p:spPr>
            <p:txBody>
              <a:bodyPr wrap="square" rtlCol="0">
                <a:spAutoFit/>
              </a:bodyPr>
              <a:lstStyle/>
              <a:p>
                <a:pPr algn="ctr"/>
                <a:r>
                  <a:rPr lang="fr-FR" b="1" dirty="0"/>
                  <a:t>Dark Matter</a:t>
                </a:r>
              </a:p>
            </p:txBody>
          </p:sp>
          <p:pic>
            <p:nvPicPr>
              <p:cNvPr id="35" name="Image 34">
                <a:extLst>
                  <a:ext uri="{FF2B5EF4-FFF2-40B4-BE49-F238E27FC236}">
                    <a16:creationId xmlns:a16="http://schemas.microsoft.com/office/drawing/2014/main" id="{5A2660F6-05D0-4970-8D2D-E2B15D96CA5B}"/>
                  </a:ext>
                </a:extLst>
              </p:cNvPr>
              <p:cNvPicPr>
                <a:picLocks noChangeAspect="1"/>
              </p:cNvPicPr>
              <p:nvPr/>
            </p:nvPicPr>
            <p:blipFill>
              <a:blip r:embed="rId6"/>
              <a:stretch>
                <a:fillRect/>
              </a:stretch>
            </p:blipFill>
            <p:spPr>
              <a:xfrm>
                <a:off x="9555905" y="3453694"/>
                <a:ext cx="1777624" cy="865011"/>
              </a:xfrm>
              <a:prstGeom prst="rect">
                <a:avLst/>
              </a:prstGeom>
            </p:spPr>
          </p:pic>
        </p:grpSp>
        <p:cxnSp>
          <p:nvCxnSpPr>
            <p:cNvPr id="37" name="Connecteur droit 36">
              <a:extLst>
                <a:ext uri="{FF2B5EF4-FFF2-40B4-BE49-F238E27FC236}">
                  <a16:creationId xmlns:a16="http://schemas.microsoft.com/office/drawing/2014/main" id="{BD7E12CC-5391-4D17-87E4-8644066D08C2}"/>
                </a:ext>
              </a:extLst>
            </p:cNvPr>
            <p:cNvCxnSpPr/>
            <p:nvPr/>
          </p:nvCxnSpPr>
          <p:spPr>
            <a:xfrm>
              <a:off x="1743740" y="2853184"/>
              <a:ext cx="9759147"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8" name="Connecteur droit 37">
              <a:extLst>
                <a:ext uri="{FF2B5EF4-FFF2-40B4-BE49-F238E27FC236}">
                  <a16:creationId xmlns:a16="http://schemas.microsoft.com/office/drawing/2014/main" id="{3CC28DDF-ABC3-4AE9-906E-5958CB385285}"/>
                </a:ext>
              </a:extLst>
            </p:cNvPr>
            <p:cNvCxnSpPr/>
            <p:nvPr/>
          </p:nvCxnSpPr>
          <p:spPr>
            <a:xfrm>
              <a:off x="1690577" y="807994"/>
              <a:ext cx="9812310"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0D57E83-1D12-4F3B-8546-F002CD414D4C}"/>
                </a:ext>
              </a:extLst>
            </p:cNvPr>
            <p:cNvCxnSpPr>
              <a:cxnSpLocks/>
            </p:cNvCxnSpPr>
            <p:nvPr/>
          </p:nvCxnSpPr>
          <p:spPr>
            <a:xfrm>
              <a:off x="1903228" y="5184107"/>
              <a:ext cx="9752059"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cxnSp>
          <p:nvCxnSpPr>
            <p:cNvPr id="40" name="Connecteur droit 39">
              <a:extLst>
                <a:ext uri="{FF2B5EF4-FFF2-40B4-BE49-F238E27FC236}">
                  <a16:creationId xmlns:a16="http://schemas.microsoft.com/office/drawing/2014/main" id="{1441AB7D-957A-4C65-92B0-2F2F94E4C1D1}"/>
                </a:ext>
              </a:extLst>
            </p:cNvPr>
            <p:cNvCxnSpPr>
              <a:cxnSpLocks/>
            </p:cNvCxnSpPr>
            <p:nvPr/>
          </p:nvCxnSpPr>
          <p:spPr>
            <a:xfrm>
              <a:off x="1850065" y="6088342"/>
              <a:ext cx="9805222" cy="0"/>
            </a:xfrm>
            <a:prstGeom prst="line">
              <a:avLst/>
            </a:prstGeom>
            <a:ln>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41" name="ZoneTexte 40">
              <a:extLst>
                <a:ext uri="{FF2B5EF4-FFF2-40B4-BE49-F238E27FC236}">
                  <a16:creationId xmlns:a16="http://schemas.microsoft.com/office/drawing/2014/main" id="{559F06FE-D49C-4326-AC9D-E7BC1C20A450}"/>
                </a:ext>
              </a:extLst>
            </p:cNvPr>
            <p:cNvSpPr txBox="1"/>
            <p:nvPr/>
          </p:nvSpPr>
          <p:spPr>
            <a:xfrm>
              <a:off x="9982200" y="1518395"/>
              <a:ext cx="1673087" cy="369332"/>
            </a:xfrm>
            <a:prstGeom prst="rect">
              <a:avLst/>
            </a:prstGeom>
            <a:noFill/>
          </p:spPr>
          <p:txBody>
            <a:bodyPr wrap="square" rtlCol="0">
              <a:spAutoFit/>
            </a:bodyPr>
            <a:lstStyle/>
            <a:p>
              <a:pPr algn="ctr"/>
              <a:r>
                <a:rPr lang="fr-FR" b="1" dirty="0">
                  <a:latin typeface="Symbol" panose="05050102010706020507" pitchFamily="18" charset="2"/>
                </a:rPr>
                <a:t>L</a:t>
              </a:r>
              <a:r>
                <a:rPr lang="fr-FR" b="1" dirty="0"/>
                <a:t>CDM</a:t>
              </a:r>
              <a:endParaRPr lang="fr-FR" b="1" dirty="0">
                <a:latin typeface="Symbol" panose="05050102010706020507" pitchFamily="18" charset="2"/>
              </a:endParaRPr>
            </a:p>
          </p:txBody>
        </p:sp>
        <p:sp>
          <p:nvSpPr>
            <p:cNvPr id="42" name="ZoneTexte 41">
              <a:extLst>
                <a:ext uri="{FF2B5EF4-FFF2-40B4-BE49-F238E27FC236}">
                  <a16:creationId xmlns:a16="http://schemas.microsoft.com/office/drawing/2014/main" id="{5C9ACDA2-6CEA-46E8-AF10-A0E3F31D0AAB}"/>
                </a:ext>
              </a:extLst>
            </p:cNvPr>
            <p:cNvSpPr txBox="1"/>
            <p:nvPr/>
          </p:nvSpPr>
          <p:spPr>
            <a:xfrm>
              <a:off x="10187608" y="5315408"/>
              <a:ext cx="1673087" cy="369332"/>
            </a:xfrm>
            <a:prstGeom prst="rect">
              <a:avLst/>
            </a:prstGeom>
            <a:noFill/>
          </p:spPr>
          <p:txBody>
            <a:bodyPr wrap="square" rtlCol="0">
              <a:spAutoFit/>
            </a:bodyPr>
            <a:lstStyle/>
            <a:p>
              <a:pPr algn="ctr"/>
              <a:r>
                <a:rPr lang="fr-FR" b="1" dirty="0">
                  <a:solidFill>
                    <a:srgbClr val="0070C0"/>
                  </a:solidFill>
                </a:rPr>
                <a:t>BSM</a:t>
              </a:r>
              <a:endParaRPr lang="fr-FR" b="1" dirty="0">
                <a:solidFill>
                  <a:srgbClr val="0070C0"/>
                </a:solidFill>
                <a:latin typeface="Symbol" panose="05050102010706020507" pitchFamily="18" charset="2"/>
              </a:endParaRPr>
            </a:p>
          </p:txBody>
        </p:sp>
        <p:sp>
          <p:nvSpPr>
            <p:cNvPr id="43" name="ZoneTexte 42">
              <a:extLst>
                <a:ext uri="{FF2B5EF4-FFF2-40B4-BE49-F238E27FC236}">
                  <a16:creationId xmlns:a16="http://schemas.microsoft.com/office/drawing/2014/main" id="{A8C464C8-53E4-4D91-9E73-B773DEF7CCD1}"/>
                </a:ext>
              </a:extLst>
            </p:cNvPr>
            <p:cNvSpPr txBox="1"/>
            <p:nvPr/>
          </p:nvSpPr>
          <p:spPr>
            <a:xfrm>
              <a:off x="10134599" y="3265130"/>
              <a:ext cx="1673087" cy="369332"/>
            </a:xfrm>
            <a:prstGeom prst="rect">
              <a:avLst/>
            </a:prstGeom>
            <a:noFill/>
          </p:spPr>
          <p:txBody>
            <a:bodyPr wrap="square" rtlCol="0">
              <a:spAutoFit/>
            </a:bodyPr>
            <a:lstStyle/>
            <a:p>
              <a:pPr algn="ctr"/>
              <a:r>
                <a:rPr lang="fr-FR" b="1" dirty="0">
                  <a:solidFill>
                    <a:srgbClr val="FF0000"/>
                  </a:solidFill>
                </a:rPr>
                <a:t>SM</a:t>
              </a:r>
              <a:endParaRPr lang="fr-FR" b="1" dirty="0">
                <a:solidFill>
                  <a:srgbClr val="FF0000"/>
                </a:solidFill>
                <a:latin typeface="Symbol" panose="05050102010706020507" pitchFamily="18" charset="2"/>
              </a:endParaRPr>
            </a:p>
          </p:txBody>
        </p:sp>
        <p:cxnSp>
          <p:nvCxnSpPr>
            <p:cNvPr id="45" name="Connecteur droit avec flèche 44">
              <a:extLst>
                <a:ext uri="{FF2B5EF4-FFF2-40B4-BE49-F238E27FC236}">
                  <a16:creationId xmlns:a16="http://schemas.microsoft.com/office/drawing/2014/main" id="{E4DB0585-4BBC-420D-A5E2-1B81D07001E2}"/>
                </a:ext>
              </a:extLst>
            </p:cNvPr>
            <p:cNvCxnSpPr/>
            <p:nvPr/>
          </p:nvCxnSpPr>
          <p:spPr>
            <a:xfrm flipV="1">
              <a:off x="5059324" y="4863548"/>
              <a:ext cx="639111" cy="56497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cteur droit avec flèche 45">
              <a:extLst>
                <a:ext uri="{FF2B5EF4-FFF2-40B4-BE49-F238E27FC236}">
                  <a16:creationId xmlns:a16="http://schemas.microsoft.com/office/drawing/2014/main" id="{50F22A95-7B85-46EE-84DE-7BAA3C299236}"/>
                </a:ext>
              </a:extLst>
            </p:cNvPr>
            <p:cNvCxnSpPr>
              <a:cxnSpLocks/>
            </p:cNvCxnSpPr>
            <p:nvPr/>
          </p:nvCxnSpPr>
          <p:spPr>
            <a:xfrm flipH="1" flipV="1">
              <a:off x="6446874" y="4804080"/>
              <a:ext cx="649816" cy="564978"/>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48" name="Connecteur droit avec flèche 47">
              <a:extLst>
                <a:ext uri="{FF2B5EF4-FFF2-40B4-BE49-F238E27FC236}">
                  <a16:creationId xmlns:a16="http://schemas.microsoft.com/office/drawing/2014/main" id="{7DACFAA4-4431-4445-81C7-1BFE073185BC}"/>
                </a:ext>
              </a:extLst>
            </p:cNvPr>
            <p:cNvCxnSpPr>
              <a:cxnSpLocks/>
            </p:cNvCxnSpPr>
            <p:nvPr/>
          </p:nvCxnSpPr>
          <p:spPr>
            <a:xfrm flipH="1" flipV="1">
              <a:off x="4118818" y="3343749"/>
              <a:ext cx="1510626" cy="40984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9" name="Connecteur droit avec flèche 48">
              <a:extLst>
                <a:ext uri="{FF2B5EF4-FFF2-40B4-BE49-F238E27FC236}">
                  <a16:creationId xmlns:a16="http://schemas.microsoft.com/office/drawing/2014/main" id="{2AC7158A-7D44-4FC9-92E9-341094B7EA04}"/>
                </a:ext>
              </a:extLst>
            </p:cNvPr>
            <p:cNvCxnSpPr>
              <a:cxnSpLocks/>
            </p:cNvCxnSpPr>
            <p:nvPr/>
          </p:nvCxnSpPr>
          <p:spPr>
            <a:xfrm flipV="1">
              <a:off x="6066875" y="3176124"/>
              <a:ext cx="0" cy="409738"/>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avec flèche 49">
              <a:extLst>
                <a:ext uri="{FF2B5EF4-FFF2-40B4-BE49-F238E27FC236}">
                  <a16:creationId xmlns:a16="http://schemas.microsoft.com/office/drawing/2014/main" id="{CA8AE0E5-A592-46A3-8C1D-157EB8A7DD63}"/>
                </a:ext>
              </a:extLst>
            </p:cNvPr>
            <p:cNvCxnSpPr>
              <a:cxnSpLocks/>
            </p:cNvCxnSpPr>
            <p:nvPr/>
          </p:nvCxnSpPr>
          <p:spPr>
            <a:xfrm flipV="1">
              <a:off x="6876913" y="3284763"/>
              <a:ext cx="1117268" cy="49410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6C141C1E-6CA9-4D46-9038-1B0329707B50}"/>
                </a:ext>
              </a:extLst>
            </p:cNvPr>
            <p:cNvCxnSpPr>
              <a:cxnSpLocks/>
            </p:cNvCxnSpPr>
            <p:nvPr/>
          </p:nvCxnSpPr>
          <p:spPr>
            <a:xfrm flipV="1">
              <a:off x="3568612" y="2618295"/>
              <a:ext cx="0" cy="557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E11E8B51-BCB0-4790-A4B4-218F80CD5AE0}"/>
                </a:ext>
              </a:extLst>
            </p:cNvPr>
            <p:cNvCxnSpPr>
              <a:cxnSpLocks/>
            </p:cNvCxnSpPr>
            <p:nvPr/>
          </p:nvCxnSpPr>
          <p:spPr>
            <a:xfrm flipV="1">
              <a:off x="6093378" y="4300480"/>
              <a:ext cx="0" cy="37242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59" name="Connecteur droit avec flèche 58">
              <a:extLst>
                <a:ext uri="{FF2B5EF4-FFF2-40B4-BE49-F238E27FC236}">
                  <a16:creationId xmlns:a16="http://schemas.microsoft.com/office/drawing/2014/main" id="{A12E4F79-45C8-4ADB-90DB-67CE3F9D262B}"/>
                </a:ext>
              </a:extLst>
            </p:cNvPr>
            <p:cNvCxnSpPr>
              <a:cxnSpLocks/>
            </p:cNvCxnSpPr>
            <p:nvPr/>
          </p:nvCxnSpPr>
          <p:spPr>
            <a:xfrm flipV="1">
              <a:off x="8505557" y="1988288"/>
              <a:ext cx="0" cy="91982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18E25F8C-E993-49A5-A932-25E448B9D78E}"/>
                </a:ext>
              </a:extLst>
            </p:cNvPr>
            <p:cNvCxnSpPr>
              <a:cxnSpLocks/>
            </p:cNvCxnSpPr>
            <p:nvPr/>
          </p:nvCxnSpPr>
          <p:spPr>
            <a:xfrm flipV="1">
              <a:off x="6099775" y="2491781"/>
              <a:ext cx="0" cy="55782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36" name="ZoneTexte 35">
            <a:extLst>
              <a:ext uri="{FF2B5EF4-FFF2-40B4-BE49-F238E27FC236}">
                <a16:creationId xmlns:a16="http://schemas.microsoft.com/office/drawing/2014/main" id="{D4F681D7-8DB7-4D20-81BA-386662C6BAA3}"/>
              </a:ext>
            </a:extLst>
          </p:cNvPr>
          <p:cNvSpPr txBox="1"/>
          <p:nvPr/>
        </p:nvSpPr>
        <p:spPr>
          <a:xfrm>
            <a:off x="9239692" y="2849526"/>
            <a:ext cx="2860158" cy="1631216"/>
          </a:xfrm>
          <a:prstGeom prst="rect">
            <a:avLst/>
          </a:prstGeom>
          <a:noFill/>
          <a:ln w="12700">
            <a:solidFill>
              <a:schemeClr val="tx1"/>
            </a:solidFill>
          </a:ln>
        </p:spPr>
        <p:txBody>
          <a:bodyPr wrap="square" rtlCol="0">
            <a:spAutoFit/>
          </a:bodyPr>
          <a:lstStyle/>
          <a:p>
            <a:r>
              <a:rPr lang="en-US" sz="1600" b="1" dirty="0">
                <a:latin typeface="+mj-lt"/>
              </a:rPr>
              <a:t>G. Cohen-Tannoudji and J.P. </a:t>
            </a:r>
            <a:r>
              <a:rPr lang="en-US" sz="1600" b="1" dirty="0" err="1">
                <a:latin typeface="+mj-lt"/>
              </a:rPr>
              <a:t>Gazeau</a:t>
            </a:r>
            <a:r>
              <a:rPr lang="en-US" sz="1600" b="1" dirty="0">
                <a:latin typeface="+mj-lt"/>
              </a:rPr>
              <a:t>, </a:t>
            </a:r>
            <a:r>
              <a:rPr lang="en-US" sz="1600" b="1" i="1" dirty="0">
                <a:latin typeface="+mj-lt"/>
              </a:rPr>
              <a:t>Scientific cosmogony, the time in quantum relativistic</a:t>
            </a:r>
          </a:p>
          <a:p>
            <a:r>
              <a:rPr lang="en-US" sz="1600" b="1" i="1" dirty="0">
                <a:latin typeface="+mj-lt"/>
              </a:rPr>
              <a:t>physics</a:t>
            </a:r>
          </a:p>
          <a:p>
            <a:r>
              <a:rPr lang="en-US" u="sng" dirty="0">
                <a:solidFill>
                  <a:schemeClr val="accent1"/>
                </a:solidFill>
              </a:rPr>
              <a:t>https://hal.archives-ouvertes.fr/hal-03538740</a:t>
            </a:r>
          </a:p>
        </p:txBody>
      </p:sp>
    </p:spTree>
    <p:extLst>
      <p:ext uri="{BB962C8B-B14F-4D97-AF65-F5344CB8AC3E}">
        <p14:creationId xmlns:p14="http://schemas.microsoft.com/office/powerpoint/2010/main" val="18476287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pied de page 2"/>
          <p:cNvSpPr>
            <a:spLocks noGrp="1"/>
          </p:cNvSpPr>
          <p:nvPr>
            <p:ph type="ftr" sz="quarter" idx="11"/>
          </p:nvPr>
        </p:nvSpPr>
        <p:spPr/>
        <p:txBody>
          <a:bodyPr/>
          <a:lstStyle/>
          <a:p>
            <a:pPr>
              <a:defRPr/>
            </a:pPr>
            <a:r>
              <a:rPr lang="fr-FR"/>
              <a:t>La matière sombre à la croisée des chemins de dexu modèles standards</a:t>
            </a:r>
          </a:p>
        </p:txBody>
      </p:sp>
      <p:pic>
        <p:nvPicPr>
          <p:cNvPr id="9220" name="Picture 2" descr="Figure_VII_5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4317" y="554182"/>
            <a:ext cx="7546975"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ZoneTexte 4"/>
          <p:cNvSpPr txBox="1"/>
          <p:nvPr/>
        </p:nvSpPr>
        <p:spPr>
          <a:xfrm>
            <a:off x="2366077" y="5202591"/>
            <a:ext cx="8511029" cy="830997"/>
          </a:xfrm>
          <a:prstGeom prst="rect">
            <a:avLst/>
          </a:prstGeom>
          <a:noFill/>
        </p:spPr>
        <p:txBody>
          <a:bodyPr wrap="square" rtlCol="0">
            <a:spAutoFit/>
          </a:bodyPr>
          <a:lstStyle/>
          <a:p>
            <a:pPr algn="ctr"/>
            <a:r>
              <a:rPr lang="fr-FR" sz="2400" b="1" dirty="0">
                <a:solidFill>
                  <a:schemeClr val="accent1"/>
                </a:solidFill>
              </a:rPr>
              <a:t>L’atome primitif de Lemaître ne serait-il pas </a:t>
            </a:r>
          </a:p>
          <a:p>
            <a:pPr algn="ctr"/>
            <a:r>
              <a:rPr lang="fr-FR" sz="2400" b="1" dirty="0">
                <a:solidFill>
                  <a:srgbClr val="FF0000"/>
                </a:solidFill>
              </a:rPr>
              <a:t>un boson BEH covariant?!</a:t>
            </a:r>
            <a:endParaRPr lang="fr-FR" sz="2400" b="1" dirty="0">
              <a:solidFill>
                <a:srgbClr val="0070C0"/>
              </a:solidFill>
            </a:endParaRPr>
          </a:p>
        </p:txBody>
      </p:sp>
      <p:sp>
        <p:nvSpPr>
          <p:cNvPr id="4" name="Espace réservé du numéro de diapositive 3"/>
          <p:cNvSpPr>
            <a:spLocks noGrp="1"/>
          </p:cNvSpPr>
          <p:nvPr>
            <p:ph type="sldNum" sz="quarter" idx="12"/>
          </p:nvPr>
        </p:nvSpPr>
        <p:spPr/>
        <p:txBody>
          <a:bodyPr/>
          <a:lstStyle/>
          <a:p>
            <a:fld id="{430B60BC-3FF9-4A8A-8169-A8567A3EA221}" type="slidenum">
              <a:rPr lang="fr-FR" smtClean="0"/>
              <a:t>22</a:t>
            </a:fld>
            <a:endParaRPr lang="fr-FR"/>
          </a:p>
        </p:txBody>
      </p:sp>
      <p:sp>
        <p:nvSpPr>
          <p:cNvPr id="2" name="Espace réservé de la date 1">
            <a:extLst>
              <a:ext uri="{FF2B5EF4-FFF2-40B4-BE49-F238E27FC236}">
                <a16:creationId xmlns:a16="http://schemas.microsoft.com/office/drawing/2014/main" id="{C8472CC2-E4CE-4214-B7D7-0B340B46C189}"/>
              </a:ext>
            </a:extLst>
          </p:cNvPr>
          <p:cNvSpPr>
            <a:spLocks noGrp="1"/>
          </p:cNvSpPr>
          <p:nvPr>
            <p:ph type="dt" sz="half" idx="10"/>
          </p:nvPr>
        </p:nvSpPr>
        <p:spPr/>
        <p:txBody>
          <a:bodyPr/>
          <a:lstStyle/>
          <a:p>
            <a:r>
              <a:rPr lang="fr-FR"/>
              <a:t>07/03/2022</a:t>
            </a:r>
            <a:endParaRPr lang="en-US"/>
          </a:p>
        </p:txBody>
      </p:sp>
      <p:sp>
        <p:nvSpPr>
          <p:cNvPr id="6" name="ZoneTexte 5">
            <a:extLst>
              <a:ext uri="{FF2B5EF4-FFF2-40B4-BE49-F238E27FC236}">
                <a16:creationId xmlns:a16="http://schemas.microsoft.com/office/drawing/2014/main" id="{8FD6D50B-FBF2-40F3-A2AE-0DF5EFE09B8E}"/>
              </a:ext>
            </a:extLst>
          </p:cNvPr>
          <p:cNvSpPr txBox="1"/>
          <p:nvPr/>
        </p:nvSpPr>
        <p:spPr>
          <a:xfrm>
            <a:off x="9346018" y="4082902"/>
            <a:ext cx="2594344" cy="738664"/>
          </a:xfrm>
          <a:prstGeom prst="rect">
            <a:avLst/>
          </a:prstGeom>
          <a:noFill/>
          <a:ln w="19050">
            <a:solidFill>
              <a:schemeClr val="tx1"/>
            </a:solidFill>
          </a:ln>
        </p:spPr>
        <p:txBody>
          <a:bodyPr wrap="square" rtlCol="0">
            <a:spAutoFit/>
          </a:bodyPr>
          <a:lstStyle/>
          <a:p>
            <a:r>
              <a:rPr lang="en-US" sz="1400" b="1" dirty="0"/>
              <a:t>Gilles Cohen-Tannoudji and M. Spiro, </a:t>
            </a:r>
            <a:r>
              <a:rPr lang="en-US" sz="1400" b="1" i="1" dirty="0"/>
              <a:t>Le boson et le chapeau </a:t>
            </a:r>
            <a:r>
              <a:rPr lang="en-US" sz="1400" b="1" i="1" dirty="0" err="1"/>
              <a:t>mexicain</a:t>
            </a:r>
            <a:r>
              <a:rPr lang="en-US" sz="1400" b="1" i="1" dirty="0"/>
              <a:t>, </a:t>
            </a:r>
            <a:r>
              <a:rPr lang="en-US" sz="1400" b="1" dirty="0"/>
              <a:t>Gallimard , 2013</a:t>
            </a:r>
          </a:p>
        </p:txBody>
      </p:sp>
    </p:spTree>
    <p:extLst>
      <p:ext uri="{BB962C8B-B14F-4D97-AF65-F5344CB8AC3E}">
        <p14:creationId xmlns:p14="http://schemas.microsoft.com/office/powerpoint/2010/main" val="424652412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0EE840E-A00E-426C-BC07-35C84818B9C6}"/>
              </a:ext>
            </a:extLst>
          </p:cNvPr>
          <p:cNvSpPr>
            <a:spLocks noGrp="1"/>
          </p:cNvSpPr>
          <p:nvPr>
            <p:ph type="dt" sz="half" idx="10"/>
          </p:nvPr>
        </p:nvSpPr>
        <p:spPr/>
        <p:txBody>
          <a:bodyPr/>
          <a:lstStyle/>
          <a:p>
            <a:r>
              <a:rPr lang="fr-FR"/>
              <a:t>07/03/2022</a:t>
            </a:r>
          </a:p>
        </p:txBody>
      </p:sp>
      <p:sp>
        <p:nvSpPr>
          <p:cNvPr id="3" name="Espace réservé du pied de page 2">
            <a:extLst>
              <a:ext uri="{FF2B5EF4-FFF2-40B4-BE49-F238E27FC236}">
                <a16:creationId xmlns:a16="http://schemas.microsoft.com/office/drawing/2014/main" id="{1ECE7D86-AE7A-474E-94F2-7E4817DCEDF8}"/>
              </a:ext>
            </a:extLst>
          </p:cNvPr>
          <p:cNvSpPr>
            <a:spLocks noGrp="1"/>
          </p:cNvSpPr>
          <p:nvPr>
            <p:ph type="ftr" sz="quarter" idx="11"/>
          </p:nvPr>
        </p:nvSpPr>
        <p:spPr/>
        <p:txBody>
          <a:bodyPr/>
          <a:lstStyle/>
          <a:p>
            <a:r>
              <a:rPr lang="fr-FR"/>
              <a:t>La matière sombre à la croisée des chemins de dexu modèles standards</a:t>
            </a:r>
          </a:p>
        </p:txBody>
      </p:sp>
      <p:sp>
        <p:nvSpPr>
          <p:cNvPr id="4" name="Espace réservé du numéro de diapositive 3">
            <a:extLst>
              <a:ext uri="{FF2B5EF4-FFF2-40B4-BE49-F238E27FC236}">
                <a16:creationId xmlns:a16="http://schemas.microsoft.com/office/drawing/2014/main" id="{4F326989-280E-4B9B-88E0-6E2F6692DD7A}"/>
              </a:ext>
            </a:extLst>
          </p:cNvPr>
          <p:cNvSpPr>
            <a:spLocks noGrp="1"/>
          </p:cNvSpPr>
          <p:nvPr>
            <p:ph type="sldNum" sz="quarter" idx="12"/>
          </p:nvPr>
        </p:nvSpPr>
        <p:spPr/>
        <p:txBody>
          <a:bodyPr/>
          <a:lstStyle/>
          <a:p>
            <a:fld id="{4AB45CFD-B504-4571-A840-D6FA47C40B13}" type="slidenum">
              <a:rPr lang="fr-FR" smtClean="0"/>
              <a:t>23</a:t>
            </a:fld>
            <a:endParaRPr lang="fr-FR"/>
          </a:p>
        </p:txBody>
      </p:sp>
      <p:grpSp>
        <p:nvGrpSpPr>
          <p:cNvPr id="86" name="Groupe 85">
            <a:extLst>
              <a:ext uri="{FF2B5EF4-FFF2-40B4-BE49-F238E27FC236}">
                <a16:creationId xmlns:a16="http://schemas.microsoft.com/office/drawing/2014/main" id="{F6F29643-3BAB-470B-AAE5-C3971BCD1DE7}"/>
              </a:ext>
            </a:extLst>
          </p:cNvPr>
          <p:cNvGrpSpPr/>
          <p:nvPr/>
        </p:nvGrpSpPr>
        <p:grpSpPr>
          <a:xfrm>
            <a:off x="605467" y="1137684"/>
            <a:ext cx="10832211" cy="5101821"/>
            <a:chOff x="279814" y="976489"/>
            <a:chExt cx="10552397" cy="5135425"/>
          </a:xfrm>
        </p:grpSpPr>
        <p:grpSp>
          <p:nvGrpSpPr>
            <p:cNvPr id="5" name="Groupe 4">
              <a:extLst>
                <a:ext uri="{FF2B5EF4-FFF2-40B4-BE49-F238E27FC236}">
                  <a16:creationId xmlns:a16="http://schemas.microsoft.com/office/drawing/2014/main" id="{D51C3C6A-1704-4D70-BF14-19B10A272AB2}"/>
                </a:ext>
              </a:extLst>
            </p:cNvPr>
            <p:cNvGrpSpPr/>
            <p:nvPr/>
          </p:nvGrpSpPr>
          <p:grpSpPr>
            <a:xfrm>
              <a:off x="279814" y="976489"/>
              <a:ext cx="10552397" cy="5135425"/>
              <a:chOff x="-368772" y="561819"/>
              <a:chExt cx="10552397" cy="5135425"/>
            </a:xfrm>
          </p:grpSpPr>
          <p:sp>
            <p:nvSpPr>
              <p:cNvPr id="6" name="ZoneTexte 5">
                <a:extLst>
                  <a:ext uri="{FF2B5EF4-FFF2-40B4-BE49-F238E27FC236}">
                    <a16:creationId xmlns:a16="http://schemas.microsoft.com/office/drawing/2014/main" id="{3CC8A57A-7872-4F39-83E3-B69A4C23E3E9}"/>
                  </a:ext>
                </a:extLst>
              </p:cNvPr>
              <p:cNvSpPr txBox="1"/>
              <p:nvPr/>
            </p:nvSpPr>
            <p:spPr>
              <a:xfrm>
                <a:off x="2669754" y="939368"/>
                <a:ext cx="1718621" cy="300082"/>
              </a:xfrm>
              <a:prstGeom prst="rect">
                <a:avLst/>
              </a:prstGeom>
              <a:noFill/>
            </p:spPr>
            <p:txBody>
              <a:bodyPr wrap="square" rtlCol="0">
                <a:spAutoFit/>
              </a:bodyPr>
              <a:lstStyle/>
              <a:p>
                <a:pPr algn="ctr"/>
                <a:r>
                  <a:rPr lang="en-US" sz="1350" b="1" dirty="0"/>
                  <a:t>Hubble radius L=H</a:t>
                </a:r>
                <a:r>
                  <a:rPr lang="en-US" sz="1350" b="1" baseline="30000" dirty="0"/>
                  <a:t>-1</a:t>
                </a:r>
                <a:endParaRPr lang="en-US" sz="1350" b="1" dirty="0"/>
              </a:p>
            </p:txBody>
          </p:sp>
          <p:sp>
            <p:nvSpPr>
              <p:cNvPr id="7" name="ZoneTexte 6">
                <a:extLst>
                  <a:ext uri="{FF2B5EF4-FFF2-40B4-BE49-F238E27FC236}">
                    <a16:creationId xmlns:a16="http://schemas.microsoft.com/office/drawing/2014/main" id="{AEB1ADB7-048A-4CBC-9D9C-B129A991AECF}"/>
                  </a:ext>
                </a:extLst>
              </p:cNvPr>
              <p:cNvSpPr txBox="1"/>
              <p:nvPr/>
            </p:nvSpPr>
            <p:spPr>
              <a:xfrm>
                <a:off x="7333786" y="5051235"/>
                <a:ext cx="1730557" cy="300082"/>
              </a:xfrm>
              <a:prstGeom prst="rect">
                <a:avLst/>
              </a:prstGeom>
              <a:noFill/>
            </p:spPr>
            <p:txBody>
              <a:bodyPr wrap="square" rtlCol="0">
                <a:spAutoFit/>
              </a:bodyPr>
              <a:lstStyle/>
              <a:p>
                <a:pPr algn="ctr"/>
                <a:r>
                  <a:rPr lang="en-US" sz="1350" b="1"/>
                  <a:t>Scale factor</a:t>
                </a:r>
              </a:p>
            </p:txBody>
          </p:sp>
          <p:cxnSp>
            <p:nvCxnSpPr>
              <p:cNvPr id="8" name="Connecteur droit 7">
                <a:extLst>
                  <a:ext uri="{FF2B5EF4-FFF2-40B4-BE49-F238E27FC236}">
                    <a16:creationId xmlns:a16="http://schemas.microsoft.com/office/drawing/2014/main" id="{9E75B2B4-D43F-4E60-9C46-572F225A67D0}"/>
                  </a:ext>
                </a:extLst>
              </p:cNvPr>
              <p:cNvCxnSpPr/>
              <p:nvPr/>
            </p:nvCxnSpPr>
            <p:spPr>
              <a:xfrm flipV="1">
                <a:off x="3124126" y="4744304"/>
                <a:ext cx="1543068" cy="927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9" name="Connecteur droit 8">
                <a:extLst>
                  <a:ext uri="{FF2B5EF4-FFF2-40B4-BE49-F238E27FC236}">
                    <a16:creationId xmlns:a16="http://schemas.microsoft.com/office/drawing/2014/main" id="{D521821B-2E60-41AF-853B-0CD375F6B72A}"/>
                  </a:ext>
                </a:extLst>
              </p:cNvPr>
              <p:cNvCxnSpPr/>
              <p:nvPr/>
            </p:nvCxnSpPr>
            <p:spPr>
              <a:xfrm>
                <a:off x="6257499" y="1490871"/>
                <a:ext cx="15424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Connecteur droit 9">
                <a:extLst>
                  <a:ext uri="{FF2B5EF4-FFF2-40B4-BE49-F238E27FC236}">
                    <a16:creationId xmlns:a16="http://schemas.microsoft.com/office/drawing/2014/main" id="{DEA72725-2E6A-4622-ABF0-06C40A651EDB}"/>
                  </a:ext>
                </a:extLst>
              </p:cNvPr>
              <p:cNvCxnSpPr/>
              <p:nvPr/>
            </p:nvCxnSpPr>
            <p:spPr>
              <a:xfrm flipH="1">
                <a:off x="4403471" y="1490871"/>
                <a:ext cx="3417805" cy="35166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 name="Connecteur droit 10">
                <a:extLst>
                  <a:ext uri="{FF2B5EF4-FFF2-40B4-BE49-F238E27FC236}">
                    <a16:creationId xmlns:a16="http://schemas.microsoft.com/office/drawing/2014/main" id="{B946B61B-DCA3-4B80-BF14-FC26E82119C3}"/>
                  </a:ext>
                </a:extLst>
              </p:cNvPr>
              <p:cNvCxnSpPr/>
              <p:nvPr/>
            </p:nvCxnSpPr>
            <p:spPr>
              <a:xfrm flipH="1">
                <a:off x="5991556" y="1490871"/>
                <a:ext cx="265944" cy="38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Connecteur droit 11">
                <a:extLst>
                  <a:ext uri="{FF2B5EF4-FFF2-40B4-BE49-F238E27FC236}">
                    <a16:creationId xmlns:a16="http://schemas.microsoft.com/office/drawing/2014/main" id="{B57724DF-AA61-404A-BF3D-1844727C92FB}"/>
                  </a:ext>
                </a:extLst>
              </p:cNvPr>
              <p:cNvCxnSpPr/>
              <p:nvPr/>
            </p:nvCxnSpPr>
            <p:spPr>
              <a:xfrm flipH="1">
                <a:off x="4667194" y="1866194"/>
                <a:ext cx="1329801" cy="2878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B8C79483-6900-45BB-A751-C21E1D517230}"/>
                  </a:ext>
                </a:extLst>
              </p:cNvPr>
              <p:cNvCxnSpPr/>
              <p:nvPr/>
            </p:nvCxnSpPr>
            <p:spPr>
              <a:xfrm flipV="1">
                <a:off x="2889455" y="1498659"/>
                <a:ext cx="3390991" cy="35215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avec flèche 13">
                <a:extLst>
                  <a:ext uri="{FF2B5EF4-FFF2-40B4-BE49-F238E27FC236}">
                    <a16:creationId xmlns:a16="http://schemas.microsoft.com/office/drawing/2014/main" id="{C5E2D752-13C5-45FD-BC25-F8833B9DFB62}"/>
                  </a:ext>
                </a:extLst>
              </p:cNvPr>
              <p:cNvCxnSpPr>
                <a:cxnSpLocks/>
              </p:cNvCxnSpPr>
              <p:nvPr/>
            </p:nvCxnSpPr>
            <p:spPr>
              <a:xfrm flipV="1">
                <a:off x="2534287" y="1135169"/>
                <a:ext cx="0" cy="428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a:extLst>
                  <a:ext uri="{FF2B5EF4-FFF2-40B4-BE49-F238E27FC236}">
                    <a16:creationId xmlns:a16="http://schemas.microsoft.com/office/drawing/2014/main" id="{4EA675A4-7DC6-4385-BE91-B6050B95FCAB}"/>
                  </a:ext>
                </a:extLst>
              </p:cNvPr>
              <p:cNvCxnSpPr/>
              <p:nvPr/>
            </p:nvCxnSpPr>
            <p:spPr>
              <a:xfrm>
                <a:off x="2534287" y="5015295"/>
                <a:ext cx="5850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a:extLst>
                  <a:ext uri="{FF2B5EF4-FFF2-40B4-BE49-F238E27FC236}">
                    <a16:creationId xmlns:a16="http://schemas.microsoft.com/office/drawing/2014/main" id="{FAAD93C8-0AA2-4C8F-BCF8-482812339EB9}"/>
                  </a:ext>
                </a:extLst>
              </p:cNvPr>
              <p:cNvCxnSpPr/>
              <p:nvPr/>
            </p:nvCxnSpPr>
            <p:spPr>
              <a:xfrm>
                <a:off x="3043834" y="5364625"/>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DFBB584D-2C35-4BA0-87F8-469A66300E87}"/>
                  </a:ext>
                </a:extLst>
              </p:cNvPr>
              <p:cNvCxnSpPr/>
              <p:nvPr/>
            </p:nvCxnSpPr>
            <p:spPr>
              <a:xfrm>
                <a:off x="6188178" y="5361938"/>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032532A2-F6ED-4B01-B89F-ACC8CDB20F23}"/>
                  </a:ext>
                </a:extLst>
              </p:cNvPr>
              <p:cNvCxnSpPr/>
              <p:nvPr/>
            </p:nvCxnSpPr>
            <p:spPr>
              <a:xfrm>
                <a:off x="4627369" y="5361233"/>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 name="ZoneTexte 18">
                <a:extLst>
                  <a:ext uri="{FF2B5EF4-FFF2-40B4-BE49-F238E27FC236}">
                    <a16:creationId xmlns:a16="http://schemas.microsoft.com/office/drawing/2014/main" id="{38A81F5D-172A-4C59-9FB7-E8D40C497970}"/>
                  </a:ext>
                </a:extLst>
              </p:cNvPr>
              <p:cNvSpPr txBox="1"/>
              <p:nvPr/>
            </p:nvSpPr>
            <p:spPr>
              <a:xfrm>
                <a:off x="3040515" y="5025720"/>
                <a:ext cx="1649662" cy="300082"/>
              </a:xfrm>
              <a:prstGeom prst="rect">
                <a:avLst/>
              </a:prstGeom>
              <a:noFill/>
            </p:spPr>
            <p:txBody>
              <a:bodyPr wrap="square" rtlCol="0">
                <a:spAutoFit/>
              </a:bodyPr>
              <a:lstStyle/>
              <a:p>
                <a:pPr algn="ctr"/>
                <a:r>
                  <a:rPr lang="en-US" sz="1350" b="1"/>
                  <a:t>Primordial inflation</a:t>
                </a:r>
              </a:p>
            </p:txBody>
          </p:sp>
          <p:sp>
            <p:nvSpPr>
              <p:cNvPr id="20" name="ZoneTexte 19">
                <a:extLst>
                  <a:ext uri="{FF2B5EF4-FFF2-40B4-BE49-F238E27FC236}">
                    <a16:creationId xmlns:a16="http://schemas.microsoft.com/office/drawing/2014/main" id="{78CA9859-3829-4DF6-A1D7-A57066F1686C}"/>
                  </a:ext>
                </a:extLst>
              </p:cNvPr>
              <p:cNvSpPr txBox="1"/>
              <p:nvPr/>
            </p:nvSpPr>
            <p:spPr>
              <a:xfrm>
                <a:off x="4654197" y="5051448"/>
                <a:ext cx="1521032" cy="300082"/>
              </a:xfrm>
              <a:prstGeom prst="rect">
                <a:avLst/>
              </a:prstGeom>
              <a:noFill/>
            </p:spPr>
            <p:txBody>
              <a:bodyPr wrap="square" rtlCol="0">
                <a:spAutoFit/>
              </a:bodyPr>
              <a:lstStyle/>
              <a:p>
                <a:pPr algn="ctr"/>
                <a:r>
                  <a:rPr lang="en-US" sz="1350" b="1"/>
                  <a:t>Expansion</a:t>
                </a:r>
              </a:p>
            </p:txBody>
          </p:sp>
          <p:sp>
            <p:nvSpPr>
              <p:cNvPr id="21" name="ZoneTexte 20">
                <a:extLst>
                  <a:ext uri="{FF2B5EF4-FFF2-40B4-BE49-F238E27FC236}">
                    <a16:creationId xmlns:a16="http://schemas.microsoft.com/office/drawing/2014/main" id="{D68A63A1-6EAF-4BC9-AD15-118D3F5FD378}"/>
                  </a:ext>
                </a:extLst>
              </p:cNvPr>
              <p:cNvSpPr txBox="1"/>
              <p:nvPr/>
            </p:nvSpPr>
            <p:spPr>
              <a:xfrm>
                <a:off x="6230964" y="5065371"/>
                <a:ext cx="1521032" cy="300082"/>
              </a:xfrm>
              <a:prstGeom prst="rect">
                <a:avLst/>
              </a:prstGeom>
              <a:noFill/>
            </p:spPr>
            <p:txBody>
              <a:bodyPr wrap="square" rtlCol="0">
                <a:spAutoFit/>
              </a:bodyPr>
              <a:lstStyle/>
              <a:p>
                <a:pPr algn="ctr"/>
                <a:r>
                  <a:rPr lang="en-US" sz="1350" b="1"/>
                  <a:t>Late inflation</a:t>
                </a:r>
              </a:p>
            </p:txBody>
          </p:sp>
          <p:cxnSp>
            <p:nvCxnSpPr>
              <p:cNvPr id="22" name="Connecteur droit 21">
                <a:extLst>
                  <a:ext uri="{FF2B5EF4-FFF2-40B4-BE49-F238E27FC236}">
                    <a16:creationId xmlns:a16="http://schemas.microsoft.com/office/drawing/2014/main" id="{752D23FA-21C7-46AC-8488-B771E2F052D2}"/>
                  </a:ext>
                </a:extLst>
              </p:cNvPr>
              <p:cNvCxnSpPr/>
              <p:nvPr/>
            </p:nvCxnSpPr>
            <p:spPr>
              <a:xfrm>
                <a:off x="6199416" y="542487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3" name="Connecteur droit 22">
                <a:extLst>
                  <a:ext uri="{FF2B5EF4-FFF2-40B4-BE49-F238E27FC236}">
                    <a16:creationId xmlns:a16="http://schemas.microsoft.com/office/drawing/2014/main" id="{28BFEF66-DE3D-4D45-A0E2-A60B2AB0141A}"/>
                  </a:ext>
                </a:extLst>
              </p:cNvPr>
              <p:cNvCxnSpPr/>
              <p:nvPr/>
            </p:nvCxnSpPr>
            <p:spPr>
              <a:xfrm flipH="1">
                <a:off x="6204310" y="4936925"/>
                <a:ext cx="1" cy="154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4" name="ZoneTexte 23">
                <a:extLst>
                  <a:ext uri="{FF2B5EF4-FFF2-40B4-BE49-F238E27FC236}">
                    <a16:creationId xmlns:a16="http://schemas.microsoft.com/office/drawing/2014/main" id="{07F3E5F4-2EAA-4E0A-A005-F0DAA1F12CD8}"/>
                  </a:ext>
                </a:extLst>
              </p:cNvPr>
              <p:cNvSpPr txBox="1"/>
              <p:nvPr/>
            </p:nvSpPr>
            <p:spPr>
              <a:xfrm>
                <a:off x="5456638" y="5055253"/>
                <a:ext cx="1521032" cy="300082"/>
              </a:xfrm>
              <a:prstGeom prst="rect">
                <a:avLst/>
              </a:prstGeom>
              <a:noFill/>
            </p:spPr>
            <p:txBody>
              <a:bodyPr wrap="square" rtlCol="0">
                <a:spAutoFit/>
              </a:bodyPr>
              <a:lstStyle/>
              <a:p>
                <a:pPr algn="ctr"/>
                <a:r>
                  <a:rPr lang="en-US" sz="1350" b="1"/>
                  <a:t>1 </a:t>
                </a:r>
              </a:p>
            </p:txBody>
          </p:sp>
          <p:sp>
            <p:nvSpPr>
              <p:cNvPr id="25" name="ZoneTexte 24">
                <a:extLst>
                  <a:ext uri="{FF2B5EF4-FFF2-40B4-BE49-F238E27FC236}">
                    <a16:creationId xmlns:a16="http://schemas.microsoft.com/office/drawing/2014/main" id="{42580862-A0FE-4520-8172-C57CF5BAB49A}"/>
                  </a:ext>
                </a:extLst>
              </p:cNvPr>
              <p:cNvSpPr txBox="1"/>
              <p:nvPr/>
            </p:nvSpPr>
            <p:spPr>
              <a:xfrm>
                <a:off x="2856203" y="4433799"/>
                <a:ext cx="335006" cy="300082"/>
              </a:xfrm>
              <a:prstGeom prst="rect">
                <a:avLst/>
              </a:prstGeom>
              <a:noFill/>
            </p:spPr>
            <p:txBody>
              <a:bodyPr wrap="square" rtlCol="0">
                <a:spAutoFit/>
              </a:bodyPr>
              <a:lstStyle/>
              <a:p>
                <a:pPr algn="ctr"/>
                <a:r>
                  <a:rPr lang="en-US" sz="1350" b="1">
                    <a:latin typeface="Symbol" panose="05050102010706020507" pitchFamily="18" charset="2"/>
                  </a:rPr>
                  <a:t>a</a:t>
                </a:r>
              </a:p>
            </p:txBody>
          </p:sp>
          <p:sp>
            <p:nvSpPr>
              <p:cNvPr id="26" name="ZoneTexte 25">
                <a:extLst>
                  <a:ext uri="{FF2B5EF4-FFF2-40B4-BE49-F238E27FC236}">
                    <a16:creationId xmlns:a16="http://schemas.microsoft.com/office/drawing/2014/main" id="{0A17B12E-F969-4768-AF52-4DA7ED29DE2A}"/>
                  </a:ext>
                </a:extLst>
              </p:cNvPr>
              <p:cNvSpPr txBox="1"/>
              <p:nvPr/>
            </p:nvSpPr>
            <p:spPr>
              <a:xfrm>
                <a:off x="5156089" y="3429775"/>
                <a:ext cx="335006" cy="300082"/>
              </a:xfrm>
              <a:prstGeom prst="rect">
                <a:avLst/>
              </a:prstGeom>
              <a:noFill/>
            </p:spPr>
            <p:txBody>
              <a:bodyPr wrap="square" rtlCol="0">
                <a:spAutoFit/>
              </a:bodyPr>
              <a:lstStyle/>
              <a:p>
                <a:pPr algn="ctr"/>
                <a:r>
                  <a:rPr lang="en-US" sz="1350" b="1">
                    <a:latin typeface="Symbol" panose="05050102010706020507" pitchFamily="18" charset="2"/>
                  </a:rPr>
                  <a:t>g</a:t>
                </a:r>
              </a:p>
            </p:txBody>
          </p:sp>
          <p:sp>
            <p:nvSpPr>
              <p:cNvPr id="27" name="ZoneTexte 26">
                <a:extLst>
                  <a:ext uri="{FF2B5EF4-FFF2-40B4-BE49-F238E27FC236}">
                    <a16:creationId xmlns:a16="http://schemas.microsoft.com/office/drawing/2014/main" id="{5FD6919C-ED3F-49A5-8A46-1EC8F91D5F40}"/>
                  </a:ext>
                </a:extLst>
              </p:cNvPr>
              <p:cNvSpPr txBox="1"/>
              <p:nvPr/>
            </p:nvSpPr>
            <p:spPr>
              <a:xfrm>
                <a:off x="5567154" y="2581011"/>
                <a:ext cx="335006" cy="300082"/>
              </a:xfrm>
              <a:prstGeom prst="rect">
                <a:avLst/>
              </a:prstGeom>
              <a:noFill/>
            </p:spPr>
            <p:txBody>
              <a:bodyPr wrap="square" rtlCol="0">
                <a:spAutoFit/>
              </a:bodyPr>
              <a:lstStyle/>
              <a:p>
                <a:pPr algn="ctr"/>
                <a:r>
                  <a:rPr lang="en-US" sz="1350" b="1">
                    <a:latin typeface="Symbol" panose="05050102010706020507" pitchFamily="18" charset="2"/>
                  </a:rPr>
                  <a:t>d</a:t>
                </a:r>
              </a:p>
            </p:txBody>
          </p:sp>
          <p:cxnSp>
            <p:nvCxnSpPr>
              <p:cNvPr id="28" name="Connecteur droit 27">
                <a:extLst>
                  <a:ext uri="{FF2B5EF4-FFF2-40B4-BE49-F238E27FC236}">
                    <a16:creationId xmlns:a16="http://schemas.microsoft.com/office/drawing/2014/main" id="{531312D8-AC26-4668-8E6F-7ECFBAB88842}"/>
                  </a:ext>
                </a:extLst>
              </p:cNvPr>
              <p:cNvCxnSpPr>
                <a:cxnSpLocks/>
                <a:stCxn id="31" idx="3"/>
              </p:cNvCxnSpPr>
              <p:nvPr/>
            </p:nvCxnSpPr>
            <p:spPr>
              <a:xfrm flipH="1">
                <a:off x="2534287" y="1486367"/>
                <a:ext cx="25094" cy="23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a:extLst>
                  <a:ext uri="{FF2B5EF4-FFF2-40B4-BE49-F238E27FC236}">
                    <a16:creationId xmlns:a16="http://schemas.microsoft.com/office/drawing/2014/main" id="{5AE17B52-689B-4CB8-BBFA-05D2FEA8C14D}"/>
                  </a:ext>
                </a:extLst>
              </p:cNvPr>
              <p:cNvCxnSpPr>
                <a:cxnSpLocks/>
              </p:cNvCxnSpPr>
              <p:nvPr/>
            </p:nvCxnSpPr>
            <p:spPr>
              <a:xfrm>
                <a:off x="2459131" y="1509619"/>
                <a:ext cx="206279" cy="83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Connecteur droit 29">
                <a:extLst>
                  <a:ext uri="{FF2B5EF4-FFF2-40B4-BE49-F238E27FC236}">
                    <a16:creationId xmlns:a16="http://schemas.microsoft.com/office/drawing/2014/main" id="{4D787CA9-E9AC-4D87-AD7A-8DA0F6631F55}"/>
                  </a:ext>
                </a:extLst>
              </p:cNvPr>
              <p:cNvCxnSpPr/>
              <p:nvPr/>
            </p:nvCxnSpPr>
            <p:spPr>
              <a:xfrm>
                <a:off x="2457588" y="4764946"/>
                <a:ext cx="159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BF8F0728-C05F-4F2A-B71A-6D285CE6CD6B}"/>
                  </a:ext>
                </a:extLst>
              </p:cNvPr>
              <p:cNvSpPr txBox="1"/>
              <p:nvPr/>
            </p:nvSpPr>
            <p:spPr>
              <a:xfrm>
                <a:off x="2107276" y="1336326"/>
                <a:ext cx="452105" cy="300082"/>
              </a:xfrm>
              <a:prstGeom prst="rect">
                <a:avLst/>
              </a:prstGeom>
              <a:noFill/>
            </p:spPr>
            <p:txBody>
              <a:bodyPr wrap="square" rtlCol="0">
                <a:spAutoFit/>
              </a:bodyPr>
              <a:lstStyle/>
              <a:p>
                <a:r>
                  <a:rPr lang="en-US" sz="1350" b="1"/>
                  <a:t>L</a:t>
                </a:r>
                <a:r>
                  <a:rPr lang="en-US" sz="1350" b="1" baseline="-25000">
                    <a:latin typeface="Symbol" panose="05050102010706020507" pitchFamily="18" charset="2"/>
                  </a:rPr>
                  <a:t>L</a:t>
                </a:r>
                <a:endParaRPr lang="en-US" sz="1350" b="1" baseline="-25000"/>
              </a:p>
            </p:txBody>
          </p:sp>
          <p:sp>
            <p:nvSpPr>
              <p:cNvPr id="32" name="ZoneTexte 31">
                <a:extLst>
                  <a:ext uri="{FF2B5EF4-FFF2-40B4-BE49-F238E27FC236}">
                    <a16:creationId xmlns:a16="http://schemas.microsoft.com/office/drawing/2014/main" id="{960965F7-B549-4285-AE1E-9F8685A854E0}"/>
                  </a:ext>
                </a:extLst>
              </p:cNvPr>
              <p:cNvSpPr txBox="1"/>
              <p:nvPr/>
            </p:nvSpPr>
            <p:spPr>
              <a:xfrm>
                <a:off x="2096759" y="4563979"/>
                <a:ext cx="452105" cy="300082"/>
              </a:xfrm>
              <a:prstGeom prst="rect">
                <a:avLst/>
              </a:prstGeom>
              <a:noFill/>
            </p:spPr>
            <p:txBody>
              <a:bodyPr wrap="square" rtlCol="0">
                <a:spAutoFit/>
              </a:bodyPr>
              <a:lstStyle/>
              <a:p>
                <a:r>
                  <a:rPr lang="en-US" sz="1350" b="1" err="1"/>
                  <a:t>L</a:t>
                </a:r>
                <a:r>
                  <a:rPr lang="en-US" sz="1350" b="1" baseline="-25000" err="1">
                    <a:latin typeface="+mj-lt"/>
                  </a:rPr>
                  <a:t>inf</a:t>
                </a:r>
                <a:endParaRPr lang="en-US" sz="1350" b="1" baseline="-25000"/>
              </a:p>
            </p:txBody>
          </p:sp>
          <p:sp>
            <p:nvSpPr>
              <p:cNvPr id="33" name="ZoneTexte 32">
                <a:extLst>
                  <a:ext uri="{FF2B5EF4-FFF2-40B4-BE49-F238E27FC236}">
                    <a16:creationId xmlns:a16="http://schemas.microsoft.com/office/drawing/2014/main" id="{CB46CF8E-0BAB-4C80-BA81-92C914B8E6D9}"/>
                  </a:ext>
                </a:extLst>
              </p:cNvPr>
              <p:cNvSpPr txBox="1"/>
              <p:nvPr/>
            </p:nvSpPr>
            <p:spPr>
              <a:xfrm>
                <a:off x="3497331" y="3721637"/>
                <a:ext cx="440096" cy="300082"/>
              </a:xfrm>
              <a:prstGeom prst="rect">
                <a:avLst/>
              </a:prstGeom>
              <a:noFill/>
            </p:spPr>
            <p:txBody>
              <a:bodyPr wrap="square" rtlCol="0">
                <a:spAutoFit/>
              </a:bodyPr>
              <a:lstStyle/>
              <a:p>
                <a:pPr algn="ctr"/>
                <a:r>
                  <a:rPr lang="en-US" sz="1350" b="1">
                    <a:latin typeface="Symbol" panose="05050102010706020507" pitchFamily="18" charset="2"/>
                  </a:rPr>
                  <a:t>l</a:t>
                </a:r>
                <a:r>
                  <a:rPr lang="en-US" sz="1350" b="1" baseline="30000">
                    <a:latin typeface="Symbol" panose="05050102010706020507" pitchFamily="18" charset="2"/>
                  </a:rPr>
                  <a:t>-</a:t>
                </a:r>
                <a:endParaRPr lang="en-US" sz="1350" b="1">
                  <a:latin typeface="Symbol" panose="05050102010706020507" pitchFamily="18" charset="2"/>
                </a:endParaRPr>
              </a:p>
            </p:txBody>
          </p:sp>
          <p:sp>
            <p:nvSpPr>
              <p:cNvPr id="34" name="ZoneTexte 33">
                <a:extLst>
                  <a:ext uri="{FF2B5EF4-FFF2-40B4-BE49-F238E27FC236}">
                    <a16:creationId xmlns:a16="http://schemas.microsoft.com/office/drawing/2014/main" id="{54F39487-9D64-4910-9F90-C17CF1AEC2D4}"/>
                  </a:ext>
                </a:extLst>
              </p:cNvPr>
              <p:cNvSpPr txBox="1"/>
              <p:nvPr/>
            </p:nvSpPr>
            <p:spPr>
              <a:xfrm>
                <a:off x="5434817" y="3734327"/>
                <a:ext cx="430461" cy="300082"/>
              </a:xfrm>
              <a:prstGeom prst="rect">
                <a:avLst/>
              </a:prstGeom>
              <a:noFill/>
            </p:spPr>
            <p:txBody>
              <a:bodyPr wrap="square" rtlCol="0">
                <a:spAutoFit/>
              </a:bodyPr>
              <a:lstStyle/>
              <a:p>
                <a:pPr algn="ctr"/>
                <a:r>
                  <a:rPr lang="en-US" sz="1350" b="1">
                    <a:latin typeface="Symbol" panose="05050102010706020507" pitchFamily="18" charset="2"/>
                  </a:rPr>
                  <a:t>l</a:t>
                </a:r>
                <a:r>
                  <a:rPr lang="en-US" sz="1350" b="1" baseline="30000">
                    <a:latin typeface="Symbol" panose="05050102010706020507" pitchFamily="18" charset="2"/>
                  </a:rPr>
                  <a:t>+</a:t>
                </a:r>
                <a:endParaRPr lang="en-US" sz="1350" b="1">
                  <a:latin typeface="Symbol" panose="05050102010706020507" pitchFamily="18" charset="2"/>
                </a:endParaRPr>
              </a:p>
            </p:txBody>
          </p:sp>
          <p:cxnSp>
            <p:nvCxnSpPr>
              <p:cNvPr id="35" name="Connecteur droit 34">
                <a:extLst>
                  <a:ext uri="{FF2B5EF4-FFF2-40B4-BE49-F238E27FC236}">
                    <a16:creationId xmlns:a16="http://schemas.microsoft.com/office/drawing/2014/main" id="{114AD3F8-C319-4000-BC75-8FF6BA44799A}"/>
                  </a:ext>
                </a:extLst>
              </p:cNvPr>
              <p:cNvCxnSpPr/>
              <p:nvPr/>
            </p:nvCxnSpPr>
            <p:spPr>
              <a:xfrm>
                <a:off x="2860586" y="4935113"/>
                <a:ext cx="0" cy="186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ZoneTexte 35">
                <a:extLst>
                  <a:ext uri="{FF2B5EF4-FFF2-40B4-BE49-F238E27FC236}">
                    <a16:creationId xmlns:a16="http://schemas.microsoft.com/office/drawing/2014/main" id="{CE5449DA-7DC6-40B6-A8D6-92496F93B986}"/>
                  </a:ext>
                </a:extLst>
              </p:cNvPr>
              <p:cNvSpPr txBox="1"/>
              <p:nvPr/>
            </p:nvSpPr>
            <p:spPr>
              <a:xfrm>
                <a:off x="2762979" y="5064617"/>
                <a:ext cx="835082" cy="300082"/>
              </a:xfrm>
              <a:prstGeom prst="rect">
                <a:avLst/>
              </a:prstGeom>
              <a:noFill/>
            </p:spPr>
            <p:txBody>
              <a:bodyPr wrap="square" rtlCol="0">
                <a:spAutoFit/>
              </a:bodyPr>
              <a:lstStyle/>
              <a:p>
                <a:r>
                  <a:rPr lang="en-US" sz="1350" b="1"/>
                  <a:t>10</a:t>
                </a:r>
                <a:r>
                  <a:rPr lang="en-US" sz="1350" b="1" baseline="30000"/>
                  <a:t>-60</a:t>
                </a:r>
                <a:endParaRPr lang="en-US" sz="1350" b="1"/>
              </a:p>
            </p:txBody>
          </p:sp>
          <p:sp>
            <p:nvSpPr>
              <p:cNvPr id="37" name="ZoneTexte 36">
                <a:extLst>
                  <a:ext uri="{FF2B5EF4-FFF2-40B4-BE49-F238E27FC236}">
                    <a16:creationId xmlns:a16="http://schemas.microsoft.com/office/drawing/2014/main" id="{B8BD8978-433A-4EFA-9BBC-A2CBFA4A1047}"/>
                  </a:ext>
                </a:extLst>
              </p:cNvPr>
              <p:cNvSpPr txBox="1"/>
              <p:nvPr/>
            </p:nvSpPr>
            <p:spPr>
              <a:xfrm>
                <a:off x="2159389" y="4846206"/>
                <a:ext cx="452105" cy="300082"/>
              </a:xfrm>
              <a:prstGeom prst="rect">
                <a:avLst/>
              </a:prstGeom>
              <a:noFill/>
            </p:spPr>
            <p:txBody>
              <a:bodyPr wrap="square" rtlCol="0">
                <a:spAutoFit/>
              </a:bodyPr>
              <a:lstStyle/>
              <a:p>
                <a:r>
                  <a:rPr lang="en-US" sz="1350" b="1"/>
                  <a:t>L</a:t>
                </a:r>
                <a:r>
                  <a:rPr lang="en-US" sz="1350" b="1" baseline="-25000">
                    <a:latin typeface="+mj-lt"/>
                  </a:rPr>
                  <a:t>P</a:t>
                </a:r>
                <a:endParaRPr lang="en-US" sz="1350" b="1" baseline="-25000"/>
              </a:p>
            </p:txBody>
          </p:sp>
          <p:sp>
            <p:nvSpPr>
              <p:cNvPr id="38" name="ZoneTexte 37">
                <a:extLst>
                  <a:ext uri="{FF2B5EF4-FFF2-40B4-BE49-F238E27FC236}">
                    <a16:creationId xmlns:a16="http://schemas.microsoft.com/office/drawing/2014/main" id="{5D3E1900-E777-4D52-BF0F-2AD5A4552F71}"/>
                  </a:ext>
                </a:extLst>
              </p:cNvPr>
              <p:cNvSpPr txBox="1"/>
              <p:nvPr/>
            </p:nvSpPr>
            <p:spPr>
              <a:xfrm>
                <a:off x="2713915" y="3336489"/>
                <a:ext cx="1996308" cy="300082"/>
              </a:xfrm>
              <a:prstGeom prst="rect">
                <a:avLst/>
              </a:prstGeom>
              <a:noFill/>
              <a:ln>
                <a:noFill/>
              </a:ln>
            </p:spPr>
            <p:txBody>
              <a:bodyPr wrap="square" rtlCol="0">
                <a:spAutoFit/>
              </a:bodyPr>
              <a:lstStyle/>
              <a:p>
                <a:r>
                  <a:rPr lang="en-US" sz="1350" b="1" u="sng" dirty="0"/>
                  <a:t>Past event horizon</a:t>
                </a:r>
                <a:r>
                  <a:rPr lang="en-US" sz="1350" b="1" dirty="0"/>
                  <a:t> (10</a:t>
                </a:r>
                <a:r>
                  <a:rPr lang="en-US" sz="1350" b="1" baseline="30000" dirty="0"/>
                  <a:t>-36s)</a:t>
                </a:r>
                <a:endParaRPr lang="en-US" sz="1350" b="1" u="sng" dirty="0"/>
              </a:p>
            </p:txBody>
          </p:sp>
          <p:cxnSp>
            <p:nvCxnSpPr>
              <p:cNvPr id="39" name="Connecteur droit avec flèche 38">
                <a:extLst>
                  <a:ext uri="{FF2B5EF4-FFF2-40B4-BE49-F238E27FC236}">
                    <a16:creationId xmlns:a16="http://schemas.microsoft.com/office/drawing/2014/main" id="{C7785E81-6826-4719-ACF0-46DAB4371BBD}"/>
                  </a:ext>
                </a:extLst>
              </p:cNvPr>
              <p:cNvCxnSpPr/>
              <p:nvPr/>
            </p:nvCxnSpPr>
            <p:spPr>
              <a:xfrm>
                <a:off x="2918514" y="3573529"/>
                <a:ext cx="210374" cy="11834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0" name="ZoneTexte 39">
                <a:extLst>
                  <a:ext uri="{FF2B5EF4-FFF2-40B4-BE49-F238E27FC236}">
                    <a16:creationId xmlns:a16="http://schemas.microsoft.com/office/drawing/2014/main" id="{F8621F63-8037-4A0D-862F-E2D46E498031}"/>
                  </a:ext>
                </a:extLst>
              </p:cNvPr>
              <p:cNvSpPr txBox="1"/>
              <p:nvPr/>
            </p:nvSpPr>
            <p:spPr>
              <a:xfrm>
                <a:off x="8242261" y="900684"/>
                <a:ext cx="1741573" cy="300082"/>
              </a:xfrm>
              <a:prstGeom prst="rect">
                <a:avLst/>
              </a:prstGeom>
              <a:noFill/>
              <a:ln>
                <a:noFill/>
              </a:ln>
            </p:spPr>
            <p:txBody>
              <a:bodyPr wrap="square" rtlCol="0">
                <a:spAutoFit/>
              </a:bodyPr>
              <a:lstStyle/>
              <a:p>
                <a:r>
                  <a:rPr lang="en-US" sz="1350" b="1" u="sng"/>
                  <a:t>Future event horizon</a:t>
                </a:r>
              </a:p>
            </p:txBody>
          </p:sp>
          <p:cxnSp>
            <p:nvCxnSpPr>
              <p:cNvPr id="41" name="Connecteur droit avec flèche 40">
                <a:extLst>
                  <a:ext uri="{FF2B5EF4-FFF2-40B4-BE49-F238E27FC236}">
                    <a16:creationId xmlns:a16="http://schemas.microsoft.com/office/drawing/2014/main" id="{63401F4D-2FEC-4588-8172-34B00D7972E6}"/>
                  </a:ext>
                </a:extLst>
              </p:cNvPr>
              <p:cNvCxnSpPr/>
              <p:nvPr/>
            </p:nvCxnSpPr>
            <p:spPr>
              <a:xfrm flipH="1">
                <a:off x="7771398" y="1135169"/>
                <a:ext cx="1224705" cy="3565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2" name="ZoneTexte 41">
                <a:extLst>
                  <a:ext uri="{FF2B5EF4-FFF2-40B4-BE49-F238E27FC236}">
                    <a16:creationId xmlns:a16="http://schemas.microsoft.com/office/drawing/2014/main" id="{01A10CB0-1A65-4DCD-AB0D-726D7CC8C32E}"/>
                  </a:ext>
                </a:extLst>
              </p:cNvPr>
              <p:cNvSpPr txBox="1"/>
              <p:nvPr/>
            </p:nvSpPr>
            <p:spPr>
              <a:xfrm>
                <a:off x="8442052" y="3966061"/>
                <a:ext cx="1741573" cy="300082"/>
              </a:xfrm>
              <a:prstGeom prst="rect">
                <a:avLst/>
              </a:prstGeom>
              <a:noFill/>
              <a:ln>
                <a:noFill/>
              </a:ln>
            </p:spPr>
            <p:txBody>
              <a:bodyPr wrap="square" rtlCol="0">
                <a:spAutoFit/>
              </a:bodyPr>
              <a:lstStyle/>
              <a:p>
                <a:r>
                  <a:rPr lang="en-US" sz="1350" b="1" u="sng" dirty="0"/>
                  <a:t>Reheating</a:t>
                </a:r>
              </a:p>
            </p:txBody>
          </p:sp>
          <p:cxnSp>
            <p:nvCxnSpPr>
              <p:cNvPr id="43" name="Connecteur droit avec flèche 42">
                <a:extLst>
                  <a:ext uri="{FF2B5EF4-FFF2-40B4-BE49-F238E27FC236}">
                    <a16:creationId xmlns:a16="http://schemas.microsoft.com/office/drawing/2014/main" id="{20ADD9AA-A756-44A3-BD60-D566744E4654}"/>
                  </a:ext>
                </a:extLst>
              </p:cNvPr>
              <p:cNvCxnSpPr/>
              <p:nvPr/>
            </p:nvCxnSpPr>
            <p:spPr>
              <a:xfrm flipH="1">
                <a:off x="4676195" y="4204105"/>
                <a:ext cx="4405781" cy="54776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77E93985-D694-48CB-895C-9E3B77187059}"/>
                  </a:ext>
                </a:extLst>
              </p:cNvPr>
              <p:cNvSpPr txBox="1"/>
              <p:nvPr/>
            </p:nvSpPr>
            <p:spPr>
              <a:xfrm>
                <a:off x="5540232" y="638693"/>
                <a:ext cx="1521032" cy="300082"/>
              </a:xfrm>
              <a:prstGeom prst="rect">
                <a:avLst/>
              </a:prstGeom>
              <a:noFill/>
            </p:spPr>
            <p:txBody>
              <a:bodyPr wrap="square" rtlCol="0">
                <a:spAutoFit/>
              </a:bodyPr>
              <a:lstStyle/>
              <a:p>
                <a:pPr algn="ctr"/>
                <a:r>
                  <a:rPr lang="en-US" sz="1350" b="1" dirty="0"/>
                  <a:t> </a:t>
                </a:r>
                <a:r>
                  <a:rPr lang="en-US" sz="1350" b="1" u="sng" dirty="0"/>
                  <a:t>Today</a:t>
                </a:r>
                <a:r>
                  <a:rPr lang="en-US" sz="1350" b="1" dirty="0"/>
                  <a:t>(13,7Gy)</a:t>
                </a:r>
                <a:endParaRPr lang="en-US" sz="1350" b="1" u="sng" dirty="0"/>
              </a:p>
            </p:txBody>
          </p:sp>
          <p:cxnSp>
            <p:nvCxnSpPr>
              <p:cNvPr id="45" name="Connecteur droit avec flèche 44">
                <a:extLst>
                  <a:ext uri="{FF2B5EF4-FFF2-40B4-BE49-F238E27FC236}">
                    <a16:creationId xmlns:a16="http://schemas.microsoft.com/office/drawing/2014/main" id="{4ABFE3B0-C3E3-45D0-866F-4C171B39CC1A}"/>
                  </a:ext>
                </a:extLst>
              </p:cNvPr>
              <p:cNvCxnSpPr>
                <a:cxnSpLocks/>
              </p:cNvCxnSpPr>
              <p:nvPr/>
            </p:nvCxnSpPr>
            <p:spPr>
              <a:xfrm>
                <a:off x="6039293" y="925032"/>
                <a:ext cx="207901" cy="584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6" name="ZoneTexte 45">
                <a:extLst>
                  <a:ext uri="{FF2B5EF4-FFF2-40B4-BE49-F238E27FC236}">
                    <a16:creationId xmlns:a16="http://schemas.microsoft.com/office/drawing/2014/main" id="{108D01C9-DE0B-4D4C-B951-3FDD94257E7A}"/>
                  </a:ext>
                </a:extLst>
              </p:cNvPr>
              <p:cNvSpPr txBox="1"/>
              <p:nvPr/>
            </p:nvSpPr>
            <p:spPr>
              <a:xfrm>
                <a:off x="2502019" y="1228125"/>
                <a:ext cx="3085980" cy="507831"/>
              </a:xfrm>
              <a:prstGeom prst="rect">
                <a:avLst/>
              </a:prstGeom>
              <a:noFill/>
            </p:spPr>
            <p:txBody>
              <a:bodyPr wrap="square" rtlCol="0">
                <a:spAutoFit/>
              </a:bodyPr>
              <a:lstStyle/>
              <a:p>
                <a:pPr algn="ctr"/>
                <a:r>
                  <a:rPr lang="en-US" sz="1350" b="1" u="sng" dirty="0"/>
                  <a:t>From radiation to matter dominance </a:t>
                </a:r>
                <a:r>
                  <a:rPr lang="en-US" sz="1350" b="1" dirty="0"/>
                  <a:t>(72ky)</a:t>
                </a:r>
                <a:endParaRPr lang="en-US" sz="1350" b="1" u="sng" dirty="0"/>
              </a:p>
            </p:txBody>
          </p:sp>
          <p:cxnSp>
            <p:nvCxnSpPr>
              <p:cNvPr id="47" name="Connecteur droit avec flèche 46">
                <a:extLst>
                  <a:ext uri="{FF2B5EF4-FFF2-40B4-BE49-F238E27FC236}">
                    <a16:creationId xmlns:a16="http://schemas.microsoft.com/office/drawing/2014/main" id="{3484EE40-EE73-487D-A57D-9C5F5EF0E744}"/>
                  </a:ext>
                </a:extLst>
              </p:cNvPr>
              <p:cNvCxnSpPr>
                <a:cxnSpLocks/>
              </p:cNvCxnSpPr>
              <p:nvPr/>
            </p:nvCxnSpPr>
            <p:spPr>
              <a:xfrm>
                <a:off x="4466229" y="1472697"/>
                <a:ext cx="1502736" cy="348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ZoneTexte 47">
                <a:extLst>
                  <a:ext uri="{FF2B5EF4-FFF2-40B4-BE49-F238E27FC236}">
                    <a16:creationId xmlns:a16="http://schemas.microsoft.com/office/drawing/2014/main" id="{5B99DB86-0BC0-4B87-8184-8423E8E57F2A}"/>
                  </a:ext>
                </a:extLst>
              </p:cNvPr>
              <p:cNvSpPr txBox="1"/>
              <p:nvPr/>
            </p:nvSpPr>
            <p:spPr>
              <a:xfrm>
                <a:off x="2706394" y="1800192"/>
                <a:ext cx="2163318" cy="300082"/>
              </a:xfrm>
              <a:prstGeom prst="rect">
                <a:avLst/>
              </a:prstGeom>
              <a:noFill/>
              <a:ln>
                <a:noFill/>
              </a:ln>
            </p:spPr>
            <p:txBody>
              <a:bodyPr wrap="square" rtlCol="0">
                <a:spAutoFit/>
              </a:bodyPr>
              <a:lstStyle/>
              <a:p>
                <a:r>
                  <a:rPr lang="en-US" sz="1350" b="1" u="sng" dirty="0"/>
                  <a:t>Color confinement </a:t>
                </a:r>
                <a:r>
                  <a:rPr lang="en-US" sz="1350" b="1" dirty="0"/>
                  <a:t>(10</a:t>
                </a:r>
                <a:r>
                  <a:rPr lang="en-US" sz="1350" b="1" baseline="30000" dirty="0"/>
                  <a:t>-6</a:t>
                </a:r>
                <a:r>
                  <a:rPr lang="en-US" sz="1350" b="1" dirty="0"/>
                  <a:t>s)</a:t>
                </a:r>
                <a:endParaRPr lang="en-US" sz="1350" b="1" u="sng" dirty="0"/>
              </a:p>
            </p:txBody>
          </p:sp>
          <p:cxnSp>
            <p:nvCxnSpPr>
              <p:cNvPr id="49" name="Connecteur droit avec flèche 48">
                <a:extLst>
                  <a:ext uri="{FF2B5EF4-FFF2-40B4-BE49-F238E27FC236}">
                    <a16:creationId xmlns:a16="http://schemas.microsoft.com/office/drawing/2014/main" id="{1596CCB0-FF7D-47A6-BF21-4EC9AD26B5EB}"/>
                  </a:ext>
                </a:extLst>
              </p:cNvPr>
              <p:cNvCxnSpPr/>
              <p:nvPr/>
            </p:nvCxnSpPr>
            <p:spPr>
              <a:xfrm>
                <a:off x="3749860" y="2037982"/>
                <a:ext cx="1877498" cy="572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0" name="Connecteur droit 49">
                <a:extLst>
                  <a:ext uri="{FF2B5EF4-FFF2-40B4-BE49-F238E27FC236}">
                    <a16:creationId xmlns:a16="http://schemas.microsoft.com/office/drawing/2014/main" id="{25BD1168-AB7B-4F7A-A080-8AE5B875F798}"/>
                  </a:ext>
                </a:extLst>
              </p:cNvPr>
              <p:cNvCxnSpPr/>
              <p:nvPr/>
            </p:nvCxnSpPr>
            <p:spPr>
              <a:xfrm>
                <a:off x="5620265" y="2623849"/>
                <a:ext cx="22072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1" name="Connecteur droit avec flèche 50">
                <a:extLst>
                  <a:ext uri="{FF2B5EF4-FFF2-40B4-BE49-F238E27FC236}">
                    <a16:creationId xmlns:a16="http://schemas.microsoft.com/office/drawing/2014/main" id="{DDC84273-2A70-4B00-B8FA-FC2E4F67935D}"/>
                  </a:ext>
                </a:extLst>
              </p:cNvPr>
              <p:cNvCxnSpPr/>
              <p:nvPr/>
            </p:nvCxnSpPr>
            <p:spPr>
              <a:xfrm>
                <a:off x="7414836" y="1500205"/>
                <a:ext cx="0" cy="11504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2" name="Connecteur droit avec flèche 51">
                <a:extLst>
                  <a:ext uri="{FF2B5EF4-FFF2-40B4-BE49-F238E27FC236}">
                    <a16:creationId xmlns:a16="http://schemas.microsoft.com/office/drawing/2014/main" id="{C7A8D735-2EA7-4A65-90F8-D516863E0B53}"/>
                  </a:ext>
                </a:extLst>
              </p:cNvPr>
              <p:cNvCxnSpPr/>
              <p:nvPr/>
            </p:nvCxnSpPr>
            <p:spPr>
              <a:xfrm>
                <a:off x="7410632" y="2623849"/>
                <a:ext cx="21991" cy="21331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3" name="ZoneTexte 52">
                <a:extLst>
                  <a:ext uri="{FF2B5EF4-FFF2-40B4-BE49-F238E27FC236}">
                    <a16:creationId xmlns:a16="http://schemas.microsoft.com/office/drawing/2014/main" id="{77EBBFE2-6D55-494B-8236-C05BB5C5F136}"/>
                  </a:ext>
                </a:extLst>
              </p:cNvPr>
              <p:cNvSpPr txBox="1"/>
              <p:nvPr/>
            </p:nvSpPr>
            <p:spPr>
              <a:xfrm>
                <a:off x="7517240" y="1959250"/>
                <a:ext cx="2032549" cy="300082"/>
              </a:xfrm>
              <a:prstGeom prst="rect">
                <a:avLst/>
              </a:prstGeom>
              <a:noFill/>
              <a:ln>
                <a:noFill/>
              </a:ln>
            </p:spPr>
            <p:txBody>
              <a:bodyPr wrap="square" rtlCol="0">
                <a:spAutoFit/>
              </a:bodyPr>
              <a:lstStyle/>
              <a:p>
                <a:r>
                  <a:rPr lang="en-US" sz="1350" b="1" u="sng">
                    <a:latin typeface="Symbol" panose="05050102010706020507" pitchFamily="18" charset="2"/>
                  </a:rPr>
                  <a:t>L</a:t>
                </a:r>
                <a:r>
                  <a:rPr lang="en-US" sz="1350" b="1" u="sng">
                    <a:latin typeface="+mj-lt"/>
                  </a:rPr>
                  <a:t>CDM cosmological SM</a:t>
                </a:r>
                <a:endParaRPr lang="en-US" sz="1350" b="1" u="sng">
                  <a:latin typeface="Symbol" panose="05050102010706020507" pitchFamily="18" charset="2"/>
                </a:endParaRPr>
              </a:p>
            </p:txBody>
          </p:sp>
          <p:sp>
            <p:nvSpPr>
              <p:cNvPr id="54" name="ZoneTexte 53">
                <a:extLst>
                  <a:ext uri="{FF2B5EF4-FFF2-40B4-BE49-F238E27FC236}">
                    <a16:creationId xmlns:a16="http://schemas.microsoft.com/office/drawing/2014/main" id="{329DA6AB-4D4B-42C9-9DAB-D4EAE69F2DDF}"/>
                  </a:ext>
                </a:extLst>
              </p:cNvPr>
              <p:cNvSpPr txBox="1"/>
              <p:nvPr/>
            </p:nvSpPr>
            <p:spPr>
              <a:xfrm>
                <a:off x="7533853" y="3423488"/>
                <a:ext cx="1741573" cy="300082"/>
              </a:xfrm>
              <a:prstGeom prst="rect">
                <a:avLst/>
              </a:prstGeom>
              <a:noFill/>
              <a:ln>
                <a:noFill/>
              </a:ln>
            </p:spPr>
            <p:txBody>
              <a:bodyPr wrap="square" rtlCol="0">
                <a:spAutoFit/>
              </a:bodyPr>
              <a:lstStyle/>
              <a:p>
                <a:r>
                  <a:rPr lang="en-US" sz="1350" b="1" u="sng"/>
                  <a:t>HEP standard model</a:t>
                </a:r>
              </a:p>
            </p:txBody>
          </p:sp>
          <p:sp>
            <p:nvSpPr>
              <p:cNvPr id="55" name="ZoneTexte 54">
                <a:extLst>
                  <a:ext uri="{FF2B5EF4-FFF2-40B4-BE49-F238E27FC236}">
                    <a16:creationId xmlns:a16="http://schemas.microsoft.com/office/drawing/2014/main" id="{3259E52B-B377-407D-AFA5-41C5B008BD2B}"/>
                  </a:ext>
                </a:extLst>
              </p:cNvPr>
              <p:cNvSpPr txBox="1"/>
              <p:nvPr/>
            </p:nvSpPr>
            <p:spPr>
              <a:xfrm>
                <a:off x="3125509" y="5397162"/>
                <a:ext cx="1382756" cy="300082"/>
              </a:xfrm>
              <a:prstGeom prst="rect">
                <a:avLst/>
              </a:prstGeom>
              <a:noFill/>
            </p:spPr>
            <p:txBody>
              <a:bodyPr wrap="square" rtlCol="0">
                <a:spAutoFit/>
              </a:bodyPr>
              <a:lstStyle/>
              <a:p>
                <a:pPr algn="ctr"/>
                <a:r>
                  <a:rPr lang="en-US" sz="1350" b="1"/>
                  <a:t>BSM physics</a:t>
                </a:r>
              </a:p>
            </p:txBody>
          </p:sp>
          <p:sp>
            <p:nvSpPr>
              <p:cNvPr id="56" name="ZoneTexte 55">
                <a:extLst>
                  <a:ext uri="{FF2B5EF4-FFF2-40B4-BE49-F238E27FC236}">
                    <a16:creationId xmlns:a16="http://schemas.microsoft.com/office/drawing/2014/main" id="{7F6EFB04-C680-4B16-8266-52679C72C797}"/>
                  </a:ext>
                </a:extLst>
              </p:cNvPr>
              <p:cNvSpPr txBox="1"/>
              <p:nvPr/>
            </p:nvSpPr>
            <p:spPr>
              <a:xfrm>
                <a:off x="7692510" y="1178180"/>
                <a:ext cx="335006" cy="300082"/>
              </a:xfrm>
              <a:prstGeom prst="rect">
                <a:avLst/>
              </a:prstGeom>
              <a:noFill/>
            </p:spPr>
            <p:txBody>
              <a:bodyPr wrap="square" rtlCol="0">
                <a:spAutoFit/>
              </a:bodyPr>
              <a:lstStyle/>
              <a:p>
                <a:pPr algn="ctr"/>
                <a:r>
                  <a:rPr lang="en-US" sz="1350" b="1">
                    <a:latin typeface="Symbol" panose="05050102010706020507" pitchFamily="18" charset="2"/>
                  </a:rPr>
                  <a:t>w</a:t>
                </a:r>
              </a:p>
            </p:txBody>
          </p:sp>
          <p:cxnSp>
            <p:nvCxnSpPr>
              <p:cNvPr id="57" name="Connecteur droit 56">
                <a:extLst>
                  <a:ext uri="{FF2B5EF4-FFF2-40B4-BE49-F238E27FC236}">
                    <a16:creationId xmlns:a16="http://schemas.microsoft.com/office/drawing/2014/main" id="{A821BB7C-404F-4D5F-8494-D7E32886C706}"/>
                  </a:ext>
                </a:extLst>
              </p:cNvPr>
              <p:cNvCxnSpPr/>
              <p:nvPr/>
            </p:nvCxnSpPr>
            <p:spPr>
              <a:xfrm flipH="1">
                <a:off x="6197822" y="1501446"/>
                <a:ext cx="30040" cy="3563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Connecteur droit 57">
                <a:extLst>
                  <a:ext uri="{FF2B5EF4-FFF2-40B4-BE49-F238E27FC236}">
                    <a16:creationId xmlns:a16="http://schemas.microsoft.com/office/drawing/2014/main" id="{0F55BC04-B9D2-4337-9AEB-456B6C70661E}"/>
                  </a:ext>
                </a:extLst>
              </p:cNvPr>
              <p:cNvCxnSpPr/>
              <p:nvPr/>
            </p:nvCxnSpPr>
            <p:spPr>
              <a:xfrm>
                <a:off x="7796642" y="1478262"/>
                <a:ext cx="0" cy="35440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9" name="Connecteur droit 58">
                <a:extLst>
                  <a:ext uri="{FF2B5EF4-FFF2-40B4-BE49-F238E27FC236}">
                    <a16:creationId xmlns:a16="http://schemas.microsoft.com/office/drawing/2014/main" id="{482535A3-9843-47CE-BF6F-8C2AA5A01D21}"/>
                  </a:ext>
                </a:extLst>
              </p:cNvPr>
              <p:cNvCxnSpPr/>
              <p:nvPr/>
            </p:nvCxnSpPr>
            <p:spPr>
              <a:xfrm>
                <a:off x="4670780" y="4721733"/>
                <a:ext cx="0" cy="306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9FCDCFD4-3376-4DFC-B627-EC9B857C30ED}"/>
                  </a:ext>
                </a:extLst>
              </p:cNvPr>
              <p:cNvCxnSpPr/>
              <p:nvPr/>
            </p:nvCxnSpPr>
            <p:spPr>
              <a:xfrm flipH="1">
                <a:off x="3112568" y="4733881"/>
                <a:ext cx="10721" cy="281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7E95890C-3CD5-4FC0-A080-09CED00E5A0D}"/>
                  </a:ext>
                </a:extLst>
              </p:cNvPr>
              <p:cNvCxnSpPr/>
              <p:nvPr/>
            </p:nvCxnSpPr>
            <p:spPr>
              <a:xfrm>
                <a:off x="4606151" y="4750608"/>
                <a:ext cx="3165247" cy="4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4EE6B0AE-AC79-438A-BC2B-3CA629CE4217}"/>
                  </a:ext>
                </a:extLst>
              </p:cNvPr>
              <p:cNvSpPr txBox="1"/>
              <p:nvPr/>
            </p:nvSpPr>
            <p:spPr>
              <a:xfrm>
                <a:off x="2706393" y="2604218"/>
                <a:ext cx="2556723" cy="300082"/>
              </a:xfrm>
              <a:prstGeom prst="rect">
                <a:avLst/>
              </a:prstGeom>
              <a:noFill/>
              <a:ln>
                <a:noFill/>
              </a:ln>
            </p:spPr>
            <p:txBody>
              <a:bodyPr wrap="square" rtlCol="0">
                <a:spAutoFit/>
              </a:bodyPr>
              <a:lstStyle/>
              <a:p>
                <a:r>
                  <a:rPr lang="en-US" sz="1350" b="1" u="sng" dirty="0"/>
                  <a:t>EW symmetry breaking</a:t>
                </a:r>
                <a:r>
                  <a:rPr lang="en-US" sz="1350" b="1" dirty="0"/>
                  <a:t> (10</a:t>
                </a:r>
                <a:r>
                  <a:rPr lang="en-US" sz="1350" b="1" baseline="30000" dirty="0"/>
                  <a:t>-12</a:t>
                </a:r>
                <a:r>
                  <a:rPr lang="en-US" sz="1350" b="1" dirty="0"/>
                  <a:t>s)</a:t>
                </a:r>
                <a:endParaRPr lang="en-US" sz="1350" b="1" u="sng" dirty="0"/>
              </a:p>
            </p:txBody>
          </p:sp>
          <p:cxnSp>
            <p:nvCxnSpPr>
              <p:cNvPr id="63" name="Connecteur droit avec flèche 62">
                <a:extLst>
                  <a:ext uri="{FF2B5EF4-FFF2-40B4-BE49-F238E27FC236}">
                    <a16:creationId xmlns:a16="http://schemas.microsoft.com/office/drawing/2014/main" id="{898DC991-8B3F-4583-BA7D-1D6AF4FAF988}"/>
                  </a:ext>
                </a:extLst>
              </p:cNvPr>
              <p:cNvCxnSpPr/>
              <p:nvPr/>
            </p:nvCxnSpPr>
            <p:spPr>
              <a:xfrm>
                <a:off x="3530582" y="2823837"/>
                <a:ext cx="1657163" cy="749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4" name="ZoneTexte 63">
                <a:extLst>
                  <a:ext uri="{FF2B5EF4-FFF2-40B4-BE49-F238E27FC236}">
                    <a16:creationId xmlns:a16="http://schemas.microsoft.com/office/drawing/2014/main" id="{0A28AF44-C3C7-419C-BEB8-B2AA3DA5403C}"/>
                  </a:ext>
                </a:extLst>
              </p:cNvPr>
              <p:cNvSpPr txBox="1"/>
              <p:nvPr/>
            </p:nvSpPr>
            <p:spPr>
              <a:xfrm>
                <a:off x="6181210" y="1178180"/>
                <a:ext cx="335006" cy="300082"/>
              </a:xfrm>
              <a:prstGeom prst="rect">
                <a:avLst/>
              </a:prstGeom>
              <a:noFill/>
            </p:spPr>
            <p:txBody>
              <a:bodyPr wrap="square" rtlCol="0">
                <a:spAutoFit/>
              </a:bodyPr>
              <a:lstStyle/>
              <a:p>
                <a:pPr algn="ctr"/>
                <a:r>
                  <a:rPr lang="en-US" sz="1350" b="1">
                    <a:latin typeface="Symbol" panose="05050102010706020507" pitchFamily="18" charset="2"/>
                  </a:rPr>
                  <a:t>y</a:t>
                </a:r>
              </a:p>
            </p:txBody>
          </p:sp>
          <p:cxnSp>
            <p:nvCxnSpPr>
              <p:cNvPr id="65" name="Connecteur droit 64">
                <a:extLst>
                  <a:ext uri="{FF2B5EF4-FFF2-40B4-BE49-F238E27FC236}">
                    <a16:creationId xmlns:a16="http://schemas.microsoft.com/office/drawing/2014/main" id="{2A0ACA5A-3466-4EFA-9F40-C0122CFD6B3D}"/>
                  </a:ext>
                </a:extLst>
              </p:cNvPr>
              <p:cNvCxnSpPr/>
              <p:nvPr/>
            </p:nvCxnSpPr>
            <p:spPr>
              <a:xfrm flipH="1">
                <a:off x="3566107" y="1519737"/>
                <a:ext cx="3417805" cy="35166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ZoneTexte 65">
                <a:extLst>
                  <a:ext uri="{FF2B5EF4-FFF2-40B4-BE49-F238E27FC236}">
                    <a16:creationId xmlns:a16="http://schemas.microsoft.com/office/drawing/2014/main" id="{1B910B4A-ADD7-4558-8A3B-C26D4A086AC0}"/>
                  </a:ext>
                </a:extLst>
              </p:cNvPr>
              <p:cNvSpPr txBox="1"/>
              <p:nvPr/>
            </p:nvSpPr>
            <p:spPr>
              <a:xfrm>
                <a:off x="4273645" y="3728017"/>
                <a:ext cx="430461" cy="300082"/>
              </a:xfrm>
              <a:prstGeom prst="rect">
                <a:avLst/>
              </a:prstGeom>
              <a:noFill/>
            </p:spPr>
            <p:txBody>
              <a:bodyPr wrap="square" rtlCol="0">
                <a:spAutoFit/>
              </a:bodyPr>
              <a:lstStyle/>
              <a:p>
                <a:pPr algn="ctr"/>
                <a:r>
                  <a:rPr lang="en-US" sz="1350" b="1">
                    <a:latin typeface="Symbol" panose="05050102010706020507" pitchFamily="18" charset="2"/>
                  </a:rPr>
                  <a:t>l</a:t>
                </a:r>
                <a:endParaRPr lang="en-US" sz="1350" b="1" baseline="30000">
                  <a:latin typeface="Symbol" panose="05050102010706020507" pitchFamily="18" charset="2"/>
                </a:endParaRPr>
              </a:p>
            </p:txBody>
          </p:sp>
          <p:sp>
            <p:nvSpPr>
              <p:cNvPr id="67" name="ZoneTexte 66">
                <a:extLst>
                  <a:ext uri="{FF2B5EF4-FFF2-40B4-BE49-F238E27FC236}">
                    <a16:creationId xmlns:a16="http://schemas.microsoft.com/office/drawing/2014/main" id="{6EE0AF19-682B-4179-AD3F-3BDC78FF3DDC}"/>
                  </a:ext>
                </a:extLst>
              </p:cNvPr>
              <p:cNvSpPr txBox="1"/>
              <p:nvPr/>
            </p:nvSpPr>
            <p:spPr>
              <a:xfrm>
                <a:off x="5968965" y="1730205"/>
                <a:ext cx="351295" cy="307777"/>
              </a:xfrm>
              <a:prstGeom prst="rect">
                <a:avLst/>
              </a:prstGeom>
              <a:noFill/>
            </p:spPr>
            <p:txBody>
              <a:bodyPr wrap="square" rtlCol="0">
                <a:spAutoFit/>
              </a:bodyPr>
              <a:lstStyle/>
              <a:p>
                <a:pPr algn="ctr"/>
                <a:r>
                  <a:rPr lang="fr-FR" sz="1400">
                    <a:latin typeface="Symbol" panose="05050102010706020507" pitchFamily="18" charset="2"/>
                  </a:rPr>
                  <a:t>e</a:t>
                </a:r>
                <a:endParaRPr lang="en-US" sz="1400">
                  <a:latin typeface="Symbol" panose="05050102010706020507" pitchFamily="18" charset="2"/>
                </a:endParaRPr>
              </a:p>
            </p:txBody>
          </p:sp>
          <p:sp>
            <p:nvSpPr>
              <p:cNvPr id="68" name="ZoneTexte 67">
                <a:extLst>
                  <a:ext uri="{FF2B5EF4-FFF2-40B4-BE49-F238E27FC236}">
                    <a16:creationId xmlns:a16="http://schemas.microsoft.com/office/drawing/2014/main" id="{E5B373F4-6965-4630-A0A9-532792A6F011}"/>
                  </a:ext>
                </a:extLst>
              </p:cNvPr>
              <p:cNvSpPr txBox="1"/>
              <p:nvPr/>
            </p:nvSpPr>
            <p:spPr>
              <a:xfrm>
                <a:off x="4383486" y="4381420"/>
                <a:ext cx="351295" cy="307777"/>
              </a:xfrm>
              <a:prstGeom prst="rect">
                <a:avLst/>
              </a:prstGeom>
              <a:noFill/>
            </p:spPr>
            <p:txBody>
              <a:bodyPr wrap="square" rtlCol="0">
                <a:spAutoFit/>
              </a:bodyPr>
              <a:lstStyle/>
              <a:p>
                <a:pPr algn="ctr"/>
                <a:r>
                  <a:rPr lang="fr-FR" sz="1400">
                    <a:latin typeface="Symbol" panose="05050102010706020507" pitchFamily="18" charset="2"/>
                  </a:rPr>
                  <a:t>b</a:t>
                </a:r>
                <a:endParaRPr lang="en-US" sz="1400">
                  <a:latin typeface="Symbol" panose="05050102010706020507" pitchFamily="18" charset="2"/>
                </a:endParaRPr>
              </a:p>
            </p:txBody>
          </p:sp>
          <p:sp>
            <p:nvSpPr>
              <p:cNvPr id="69" name="ZoneTexte 68">
                <a:extLst>
                  <a:ext uri="{FF2B5EF4-FFF2-40B4-BE49-F238E27FC236}">
                    <a16:creationId xmlns:a16="http://schemas.microsoft.com/office/drawing/2014/main" id="{51C02C1F-BFCF-4045-A872-2DFC5ABEC975}"/>
                  </a:ext>
                </a:extLst>
              </p:cNvPr>
              <p:cNvSpPr txBox="1"/>
              <p:nvPr/>
            </p:nvSpPr>
            <p:spPr>
              <a:xfrm>
                <a:off x="2090894" y="561819"/>
                <a:ext cx="3085980" cy="507831"/>
              </a:xfrm>
              <a:prstGeom prst="rect">
                <a:avLst/>
              </a:prstGeom>
              <a:noFill/>
            </p:spPr>
            <p:txBody>
              <a:bodyPr wrap="square" rtlCol="0">
                <a:spAutoFit/>
              </a:bodyPr>
              <a:lstStyle/>
              <a:p>
                <a:pPr algn="ctr"/>
                <a:r>
                  <a:rPr lang="en-US" sz="1350" b="1" u="sng" dirty="0" err="1">
                    <a:solidFill>
                      <a:srgbClr val="FF0000"/>
                    </a:solidFill>
                  </a:rPr>
                  <a:t>Gravito</a:t>
                </a:r>
                <a:r>
                  <a:rPr lang="en-US" sz="1350" b="1" u="sng" dirty="0">
                    <a:solidFill>
                      <a:srgbClr val="FF0000"/>
                    </a:solidFill>
                  </a:rPr>
                  <a:t>-electromagnetic CMB emission</a:t>
                </a:r>
                <a:r>
                  <a:rPr lang="en-US" sz="1350" b="1" dirty="0">
                    <a:solidFill>
                      <a:srgbClr val="FF0000"/>
                    </a:solidFill>
                  </a:rPr>
                  <a:t> (379ky)</a:t>
                </a:r>
                <a:endParaRPr lang="en-US" sz="1350" b="1" u="sng" dirty="0">
                  <a:solidFill>
                    <a:srgbClr val="FF0000"/>
                  </a:solidFill>
                </a:endParaRPr>
              </a:p>
            </p:txBody>
          </p:sp>
          <p:sp>
            <p:nvSpPr>
              <p:cNvPr id="77" name="ZoneTexte 76">
                <a:extLst>
                  <a:ext uri="{FF2B5EF4-FFF2-40B4-BE49-F238E27FC236}">
                    <a16:creationId xmlns:a16="http://schemas.microsoft.com/office/drawing/2014/main" id="{CE914F47-747D-407E-8ED1-06E3B5BB23A1}"/>
                  </a:ext>
                </a:extLst>
              </p:cNvPr>
              <p:cNvSpPr txBox="1"/>
              <p:nvPr/>
            </p:nvSpPr>
            <p:spPr>
              <a:xfrm>
                <a:off x="-340419" y="4116637"/>
                <a:ext cx="3381330" cy="511176"/>
              </a:xfrm>
              <a:prstGeom prst="rect">
                <a:avLst/>
              </a:prstGeom>
              <a:noFill/>
            </p:spPr>
            <p:txBody>
              <a:bodyPr wrap="square" rtlCol="0">
                <a:spAutoFit/>
              </a:bodyPr>
              <a:lstStyle/>
              <a:p>
                <a:pPr algn="ctr"/>
                <a:r>
                  <a:rPr lang="en-US" sz="1350" b="1" u="sng" dirty="0">
                    <a:solidFill>
                      <a:srgbClr val="FF0000"/>
                    </a:solidFill>
                  </a:rPr>
                  <a:t>BSM Gauge-gravity duality?</a:t>
                </a:r>
                <a:r>
                  <a:rPr lang="en-US" sz="1350" b="1" dirty="0">
                    <a:solidFill>
                      <a:srgbClr val="FF0000"/>
                    </a:solidFill>
                  </a:rPr>
                  <a:t> </a:t>
                </a:r>
              </a:p>
              <a:p>
                <a:pPr algn="ctr"/>
                <a:r>
                  <a:rPr lang="en-US" sz="1350" b="1" dirty="0">
                    <a:solidFill>
                      <a:srgbClr val="FF0000"/>
                    </a:solidFill>
                  </a:rPr>
                  <a:t>(10</a:t>
                </a:r>
                <a:r>
                  <a:rPr lang="en-US" sz="1350" b="1" baseline="30000" dirty="0">
                    <a:solidFill>
                      <a:srgbClr val="FF0000"/>
                    </a:solidFill>
                  </a:rPr>
                  <a:t>-36</a:t>
                </a:r>
                <a:r>
                  <a:rPr lang="en-US" sz="1350" b="1" dirty="0">
                    <a:solidFill>
                      <a:srgbClr val="FF0000"/>
                    </a:solidFill>
                  </a:rPr>
                  <a:t>s)</a:t>
                </a:r>
                <a:endParaRPr lang="en-US" sz="1350" b="1" u="sng" dirty="0">
                  <a:solidFill>
                    <a:srgbClr val="FF0000"/>
                  </a:solidFill>
                </a:endParaRPr>
              </a:p>
            </p:txBody>
          </p:sp>
          <p:sp>
            <p:nvSpPr>
              <p:cNvPr id="78" name="ZoneTexte 77">
                <a:extLst>
                  <a:ext uri="{FF2B5EF4-FFF2-40B4-BE49-F238E27FC236}">
                    <a16:creationId xmlns:a16="http://schemas.microsoft.com/office/drawing/2014/main" id="{35D60494-A5F9-4797-A816-B3BD555ADE63}"/>
                  </a:ext>
                </a:extLst>
              </p:cNvPr>
              <p:cNvSpPr txBox="1"/>
              <p:nvPr/>
            </p:nvSpPr>
            <p:spPr>
              <a:xfrm>
                <a:off x="-368772" y="2291381"/>
                <a:ext cx="3381330" cy="300082"/>
              </a:xfrm>
              <a:prstGeom prst="rect">
                <a:avLst/>
              </a:prstGeom>
              <a:noFill/>
            </p:spPr>
            <p:txBody>
              <a:bodyPr wrap="square" rtlCol="0">
                <a:spAutoFit/>
              </a:bodyPr>
              <a:lstStyle/>
              <a:p>
                <a:pPr algn="ctr"/>
                <a:r>
                  <a:rPr lang="en-US" sz="1350" b="1" u="sng" dirty="0" err="1">
                    <a:solidFill>
                      <a:srgbClr val="FF0000"/>
                    </a:solidFill>
                  </a:rPr>
                  <a:t>Gravito</a:t>
                </a:r>
                <a:r>
                  <a:rPr lang="en-US" sz="1350" b="1" u="sng" dirty="0">
                    <a:solidFill>
                      <a:srgbClr val="FF0000"/>
                    </a:solidFill>
                  </a:rPr>
                  <a:t>-weak dark energy</a:t>
                </a:r>
              </a:p>
            </p:txBody>
          </p:sp>
          <p:sp>
            <p:nvSpPr>
              <p:cNvPr id="79" name="ZoneTexte 78">
                <a:extLst>
                  <a:ext uri="{FF2B5EF4-FFF2-40B4-BE49-F238E27FC236}">
                    <a16:creationId xmlns:a16="http://schemas.microsoft.com/office/drawing/2014/main" id="{494CE019-4F90-4D55-8EF4-66DF9A25131D}"/>
                  </a:ext>
                </a:extLst>
              </p:cNvPr>
              <p:cNvSpPr txBox="1"/>
              <p:nvPr/>
            </p:nvSpPr>
            <p:spPr>
              <a:xfrm>
                <a:off x="-280166" y="1646338"/>
                <a:ext cx="3381330" cy="300082"/>
              </a:xfrm>
              <a:prstGeom prst="rect">
                <a:avLst/>
              </a:prstGeom>
              <a:noFill/>
            </p:spPr>
            <p:txBody>
              <a:bodyPr wrap="square" rtlCol="0">
                <a:spAutoFit/>
              </a:bodyPr>
              <a:lstStyle/>
              <a:p>
                <a:pPr algn="ctr"/>
                <a:r>
                  <a:rPr lang="en-US" sz="1350" b="1" u="sng" dirty="0" err="1">
                    <a:solidFill>
                      <a:srgbClr val="FF0000"/>
                    </a:solidFill>
                  </a:rPr>
                  <a:t>Gravito</a:t>
                </a:r>
                <a:r>
                  <a:rPr lang="en-US" sz="1350" b="1" u="sng" dirty="0">
                    <a:solidFill>
                      <a:srgbClr val="FF0000"/>
                    </a:solidFill>
                  </a:rPr>
                  <a:t>-strong dark  matter</a:t>
                </a:r>
              </a:p>
            </p:txBody>
          </p:sp>
        </p:grpSp>
        <p:cxnSp>
          <p:nvCxnSpPr>
            <p:cNvPr id="72" name="Connecteur droit avec flèche 71">
              <a:extLst>
                <a:ext uri="{FF2B5EF4-FFF2-40B4-BE49-F238E27FC236}">
                  <a16:creationId xmlns:a16="http://schemas.microsoft.com/office/drawing/2014/main" id="{05CF7AA1-1E91-4A8D-9A98-F7C772DFB2DF}"/>
                </a:ext>
              </a:extLst>
            </p:cNvPr>
            <p:cNvCxnSpPr>
              <a:cxnSpLocks/>
            </p:cNvCxnSpPr>
            <p:nvPr/>
          </p:nvCxnSpPr>
          <p:spPr>
            <a:xfrm>
              <a:off x="5688418" y="1201479"/>
              <a:ext cx="1041991" cy="8399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cxnSp>
        <p:nvCxnSpPr>
          <p:cNvPr id="81" name="Connecteur droit avec flèche 80">
            <a:extLst>
              <a:ext uri="{FF2B5EF4-FFF2-40B4-BE49-F238E27FC236}">
                <a16:creationId xmlns:a16="http://schemas.microsoft.com/office/drawing/2014/main" id="{FBFD9D07-C541-4A63-86F6-840BAC7928BB}"/>
              </a:ext>
            </a:extLst>
          </p:cNvPr>
          <p:cNvCxnSpPr>
            <a:cxnSpLocks/>
          </p:cNvCxnSpPr>
          <p:nvPr/>
        </p:nvCxnSpPr>
        <p:spPr>
          <a:xfrm>
            <a:off x="3391786" y="2307265"/>
            <a:ext cx="563526" cy="180754"/>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E615DE9E-9FA1-41B1-8420-F9A54D62849D}"/>
              </a:ext>
            </a:extLst>
          </p:cNvPr>
          <p:cNvCxnSpPr>
            <a:cxnSpLocks/>
          </p:cNvCxnSpPr>
          <p:nvPr/>
        </p:nvCxnSpPr>
        <p:spPr>
          <a:xfrm>
            <a:off x="3331534" y="2948762"/>
            <a:ext cx="570615" cy="30480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2AC3C577-3ACB-4449-9134-2C852C63FEBE}"/>
              </a:ext>
            </a:extLst>
          </p:cNvPr>
          <p:cNvCxnSpPr>
            <a:cxnSpLocks/>
            <a:endCxn id="25" idx="2"/>
          </p:cNvCxnSpPr>
          <p:nvPr/>
        </p:nvCxnSpPr>
        <p:spPr>
          <a:xfrm>
            <a:off x="3402419" y="4944140"/>
            <a:ext cx="685483" cy="33830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65D75515-9187-4CE5-9249-4AA053949019}"/>
              </a:ext>
            </a:extLst>
          </p:cNvPr>
          <p:cNvSpPr txBox="1"/>
          <p:nvPr/>
        </p:nvSpPr>
        <p:spPr>
          <a:xfrm>
            <a:off x="978196" y="202019"/>
            <a:ext cx="9920176" cy="954107"/>
          </a:xfrm>
          <a:prstGeom prst="rect">
            <a:avLst/>
          </a:prstGeom>
          <a:noFill/>
        </p:spPr>
        <p:txBody>
          <a:bodyPr wrap="square" rtlCol="0">
            <a:spAutoFit/>
          </a:bodyPr>
          <a:lstStyle/>
          <a:p>
            <a:pPr algn="ctr"/>
            <a:r>
              <a:rPr lang="en-US" sz="2800" b="1" dirty="0">
                <a:solidFill>
                  <a:schemeClr val="accent1"/>
                </a:solidFill>
                <a:latin typeface="+mj-lt"/>
              </a:rPr>
              <a:t>La </a:t>
            </a:r>
            <a:r>
              <a:rPr lang="en-US" sz="2800" b="1" dirty="0" err="1">
                <a:solidFill>
                  <a:schemeClr val="accent1"/>
                </a:solidFill>
                <a:latin typeface="+mj-lt"/>
              </a:rPr>
              <a:t>dualité</a:t>
            </a:r>
            <a:r>
              <a:rPr lang="en-US" sz="2800" b="1" dirty="0">
                <a:solidFill>
                  <a:schemeClr val="accent1"/>
                </a:solidFill>
                <a:latin typeface="+mj-lt"/>
              </a:rPr>
              <a:t> </a:t>
            </a:r>
            <a:r>
              <a:rPr lang="en-US" sz="2800" b="1" dirty="0" err="1">
                <a:solidFill>
                  <a:schemeClr val="accent1"/>
                </a:solidFill>
                <a:latin typeface="+mj-lt"/>
              </a:rPr>
              <a:t>jauge-gravité</a:t>
            </a:r>
            <a:r>
              <a:rPr lang="en-US" sz="2800" b="1" dirty="0">
                <a:solidFill>
                  <a:schemeClr val="accent1"/>
                </a:solidFill>
                <a:latin typeface="+mj-lt"/>
              </a:rPr>
              <a:t> et le </a:t>
            </a:r>
            <a:r>
              <a:rPr lang="en-US" sz="2800" b="1" dirty="0" err="1">
                <a:solidFill>
                  <a:schemeClr val="accent1"/>
                </a:solidFill>
                <a:latin typeface="+mj-lt"/>
              </a:rPr>
              <a:t>modèle</a:t>
            </a:r>
            <a:r>
              <a:rPr lang="en-US" sz="2800" b="1" dirty="0">
                <a:solidFill>
                  <a:schemeClr val="accent1"/>
                </a:solidFill>
                <a:latin typeface="+mj-lt"/>
              </a:rPr>
              <a:t> standard de la </a:t>
            </a:r>
            <a:r>
              <a:rPr lang="en-US" sz="2800" b="1" dirty="0" err="1">
                <a:solidFill>
                  <a:schemeClr val="accent1"/>
                </a:solidFill>
                <a:latin typeface="+mj-lt"/>
              </a:rPr>
              <a:t>cosmogonie</a:t>
            </a:r>
            <a:r>
              <a:rPr lang="en-US" sz="2800" b="1" dirty="0">
                <a:solidFill>
                  <a:schemeClr val="accent1"/>
                </a:solidFill>
                <a:latin typeface="+mj-lt"/>
              </a:rPr>
              <a:t> </a:t>
            </a:r>
            <a:r>
              <a:rPr lang="en-US" sz="2800" b="1" dirty="0" err="1">
                <a:solidFill>
                  <a:schemeClr val="accent1"/>
                </a:solidFill>
                <a:latin typeface="+mj-lt"/>
              </a:rPr>
              <a:t>scientifique</a:t>
            </a:r>
            <a:endParaRPr lang="en-US" sz="2800" b="1" dirty="0">
              <a:solidFill>
                <a:schemeClr val="accent1"/>
              </a:solidFill>
              <a:latin typeface="+mj-lt"/>
            </a:endParaRPr>
          </a:p>
        </p:txBody>
      </p:sp>
    </p:spTree>
    <p:extLst>
      <p:ext uri="{BB962C8B-B14F-4D97-AF65-F5344CB8AC3E}">
        <p14:creationId xmlns:p14="http://schemas.microsoft.com/office/powerpoint/2010/main" val="84741064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texte&#10;&#10;Description générée automatiquement">
            <a:extLst>
              <a:ext uri="{FF2B5EF4-FFF2-40B4-BE49-F238E27FC236}">
                <a16:creationId xmlns:a16="http://schemas.microsoft.com/office/drawing/2014/main" id="{F90D637F-9687-4653-9FCF-C3A111EEF2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13839" y="1392864"/>
            <a:ext cx="5149161" cy="4784521"/>
          </a:xfrm>
          <a:prstGeom prst="rect">
            <a:avLst/>
          </a:prstGeom>
        </p:spPr>
      </p:pic>
      <p:sp>
        <p:nvSpPr>
          <p:cNvPr id="2" name="Espace réservé de la date 1">
            <a:extLst>
              <a:ext uri="{FF2B5EF4-FFF2-40B4-BE49-F238E27FC236}">
                <a16:creationId xmlns:a16="http://schemas.microsoft.com/office/drawing/2014/main" id="{ED2B80E6-D065-412F-95E4-584A9692E11F}"/>
              </a:ext>
            </a:extLst>
          </p:cNvPr>
          <p:cNvSpPr>
            <a:spLocks noGrp="1"/>
          </p:cNvSpPr>
          <p:nvPr>
            <p:ph type="dt" sz="half" idx="10"/>
          </p:nvPr>
        </p:nvSpPr>
        <p:spPr/>
        <p:txBody>
          <a:bodyPr/>
          <a:lstStyle/>
          <a:p>
            <a:r>
              <a:rPr lang="fr-FR"/>
              <a:t>07/03/2022</a:t>
            </a:r>
          </a:p>
        </p:txBody>
      </p:sp>
      <p:sp>
        <p:nvSpPr>
          <p:cNvPr id="3" name="Espace réservé du pied de page 2">
            <a:extLst>
              <a:ext uri="{FF2B5EF4-FFF2-40B4-BE49-F238E27FC236}">
                <a16:creationId xmlns:a16="http://schemas.microsoft.com/office/drawing/2014/main" id="{4143007A-8E7E-4986-B998-7EB2387D01E0}"/>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891D47D4-F589-41B8-A1D6-035863F388D3}"/>
              </a:ext>
            </a:extLst>
          </p:cNvPr>
          <p:cNvSpPr>
            <a:spLocks noGrp="1"/>
          </p:cNvSpPr>
          <p:nvPr>
            <p:ph type="sldNum" sz="quarter" idx="12"/>
          </p:nvPr>
        </p:nvSpPr>
        <p:spPr/>
        <p:txBody>
          <a:bodyPr/>
          <a:lstStyle/>
          <a:p>
            <a:fld id="{4AB45CFD-B504-4571-A840-D6FA47C40B13}" type="slidenum">
              <a:rPr lang="fr-FR" smtClean="0"/>
              <a:t>24</a:t>
            </a:fld>
            <a:endParaRPr lang="fr-FR"/>
          </a:p>
        </p:txBody>
      </p:sp>
      <p:sp>
        <p:nvSpPr>
          <p:cNvPr id="6" name="ZoneTexte 5">
            <a:extLst>
              <a:ext uri="{FF2B5EF4-FFF2-40B4-BE49-F238E27FC236}">
                <a16:creationId xmlns:a16="http://schemas.microsoft.com/office/drawing/2014/main" id="{8D942AA7-2C9F-45D7-87C0-CCCAD428FED2}"/>
              </a:ext>
            </a:extLst>
          </p:cNvPr>
          <p:cNvSpPr txBox="1"/>
          <p:nvPr/>
        </p:nvSpPr>
        <p:spPr>
          <a:xfrm>
            <a:off x="1169581" y="287079"/>
            <a:ext cx="9144000" cy="1077218"/>
          </a:xfrm>
          <a:prstGeom prst="rect">
            <a:avLst/>
          </a:prstGeom>
          <a:noFill/>
        </p:spPr>
        <p:txBody>
          <a:bodyPr wrap="square" rtlCol="0">
            <a:spAutoFit/>
          </a:bodyPr>
          <a:lstStyle/>
          <a:p>
            <a:pPr algn="ctr"/>
            <a:r>
              <a:rPr lang="en-US" sz="3200" b="1" dirty="0">
                <a:solidFill>
                  <a:schemeClr val="accent1"/>
                </a:solidFill>
                <a:latin typeface="+mj-lt"/>
              </a:rPr>
              <a:t>Le </a:t>
            </a:r>
            <a:r>
              <a:rPr lang="en-US" sz="3200" b="1" dirty="0" err="1">
                <a:solidFill>
                  <a:schemeClr val="accent1"/>
                </a:solidFill>
                <a:latin typeface="+mj-lt"/>
              </a:rPr>
              <a:t>paysage</a:t>
            </a:r>
            <a:r>
              <a:rPr lang="en-US" sz="3200" b="1" dirty="0">
                <a:solidFill>
                  <a:schemeClr val="accent1"/>
                </a:solidFill>
                <a:latin typeface="+mj-lt"/>
              </a:rPr>
              <a:t> de la </a:t>
            </a:r>
            <a:r>
              <a:rPr lang="en-US" sz="3200" b="1" dirty="0" err="1">
                <a:solidFill>
                  <a:schemeClr val="accent1"/>
                </a:solidFill>
                <a:latin typeface="+mj-lt"/>
              </a:rPr>
              <a:t>cosmogonie</a:t>
            </a:r>
            <a:r>
              <a:rPr lang="en-US" sz="3200" b="1" dirty="0">
                <a:solidFill>
                  <a:schemeClr val="accent1"/>
                </a:solidFill>
                <a:latin typeface="+mj-lt"/>
              </a:rPr>
              <a:t> </a:t>
            </a:r>
            <a:r>
              <a:rPr lang="en-US" sz="3200" b="1" dirty="0" err="1">
                <a:solidFill>
                  <a:schemeClr val="accent1"/>
                </a:solidFill>
                <a:latin typeface="+mj-lt"/>
              </a:rPr>
              <a:t>scientifique</a:t>
            </a:r>
            <a:r>
              <a:rPr lang="en-US" sz="3200" b="1" dirty="0">
                <a:solidFill>
                  <a:schemeClr val="accent1"/>
                </a:solidFill>
                <a:latin typeface="+mj-lt"/>
              </a:rPr>
              <a:t> </a:t>
            </a:r>
            <a:r>
              <a:rPr lang="en-US" sz="3200" b="1" dirty="0" err="1">
                <a:solidFill>
                  <a:schemeClr val="accent1"/>
                </a:solidFill>
                <a:latin typeface="+mj-lt"/>
              </a:rPr>
              <a:t>impliqué</a:t>
            </a:r>
            <a:r>
              <a:rPr lang="en-US" sz="3200" b="1" dirty="0">
                <a:solidFill>
                  <a:schemeClr val="accent1"/>
                </a:solidFill>
                <a:latin typeface="+mj-lt"/>
              </a:rPr>
              <a:t> par </a:t>
            </a:r>
            <a:r>
              <a:rPr lang="en-US" sz="3200" b="1" dirty="0" err="1">
                <a:solidFill>
                  <a:schemeClr val="accent1"/>
                </a:solidFill>
                <a:latin typeface="+mj-lt"/>
              </a:rPr>
              <a:t>ses</a:t>
            </a:r>
            <a:r>
              <a:rPr lang="en-US" sz="3200" b="1" dirty="0">
                <a:solidFill>
                  <a:schemeClr val="accent1"/>
                </a:solidFill>
                <a:latin typeface="+mj-lt"/>
              </a:rPr>
              <a:t> cinq </a:t>
            </a:r>
            <a:r>
              <a:rPr lang="en-US" sz="3200" b="1" dirty="0" err="1">
                <a:solidFill>
                  <a:schemeClr val="accent1"/>
                </a:solidFill>
                <a:latin typeface="+mj-lt"/>
              </a:rPr>
              <a:t>constantes</a:t>
            </a:r>
            <a:r>
              <a:rPr lang="en-US" sz="3200" b="1" dirty="0">
                <a:solidFill>
                  <a:schemeClr val="accent1"/>
                </a:solidFill>
                <a:latin typeface="+mj-lt"/>
              </a:rPr>
              <a:t> </a:t>
            </a:r>
            <a:r>
              <a:rPr lang="en-US" sz="3200" b="1" dirty="0" err="1">
                <a:solidFill>
                  <a:schemeClr val="accent1"/>
                </a:solidFill>
                <a:latin typeface="+mj-lt"/>
              </a:rPr>
              <a:t>universelles</a:t>
            </a:r>
            <a:endParaRPr lang="en-US" sz="3200" b="1" dirty="0">
              <a:solidFill>
                <a:schemeClr val="accent1"/>
              </a:solidFill>
              <a:latin typeface="+mj-lt"/>
            </a:endParaRPr>
          </a:p>
        </p:txBody>
      </p:sp>
      <p:sp>
        <p:nvSpPr>
          <p:cNvPr id="7" name="ZoneTexte 6">
            <a:extLst>
              <a:ext uri="{FF2B5EF4-FFF2-40B4-BE49-F238E27FC236}">
                <a16:creationId xmlns:a16="http://schemas.microsoft.com/office/drawing/2014/main" id="{8688F050-1078-4795-9A9E-51AFD37B02E6}"/>
              </a:ext>
            </a:extLst>
          </p:cNvPr>
          <p:cNvSpPr txBox="1"/>
          <p:nvPr/>
        </p:nvSpPr>
        <p:spPr>
          <a:xfrm>
            <a:off x="8835655" y="2488019"/>
            <a:ext cx="2860158" cy="1631216"/>
          </a:xfrm>
          <a:prstGeom prst="rect">
            <a:avLst/>
          </a:prstGeom>
          <a:noFill/>
          <a:ln w="12700">
            <a:solidFill>
              <a:schemeClr val="tx1"/>
            </a:solidFill>
          </a:ln>
        </p:spPr>
        <p:txBody>
          <a:bodyPr wrap="square" rtlCol="0">
            <a:spAutoFit/>
          </a:bodyPr>
          <a:lstStyle/>
          <a:p>
            <a:r>
              <a:rPr lang="en-US" sz="1600" b="1" dirty="0">
                <a:latin typeface="+mj-lt"/>
              </a:rPr>
              <a:t>G. Cohen-Tannoudji and J.P. </a:t>
            </a:r>
            <a:r>
              <a:rPr lang="en-US" sz="1600" b="1" dirty="0" err="1">
                <a:latin typeface="+mj-lt"/>
              </a:rPr>
              <a:t>Gazeau</a:t>
            </a:r>
            <a:r>
              <a:rPr lang="en-US" sz="1600" b="1" dirty="0">
                <a:latin typeface="+mj-lt"/>
              </a:rPr>
              <a:t>, </a:t>
            </a:r>
            <a:r>
              <a:rPr lang="en-US" sz="1600" b="1" i="1" dirty="0">
                <a:latin typeface="+mj-lt"/>
              </a:rPr>
              <a:t>Scientific cosmogony, the time in quantum relativistic</a:t>
            </a:r>
          </a:p>
          <a:p>
            <a:r>
              <a:rPr lang="en-US" sz="1600" b="1" i="1" dirty="0">
                <a:latin typeface="+mj-lt"/>
              </a:rPr>
              <a:t>physics</a:t>
            </a:r>
          </a:p>
          <a:p>
            <a:r>
              <a:rPr lang="en-US" u="sng" dirty="0">
                <a:solidFill>
                  <a:schemeClr val="accent1"/>
                </a:solidFill>
              </a:rPr>
              <a:t>https://hal.archives-ouvertes.fr/hal-03538740</a:t>
            </a:r>
          </a:p>
        </p:txBody>
      </p:sp>
    </p:spTree>
    <p:extLst>
      <p:ext uri="{BB962C8B-B14F-4D97-AF65-F5344CB8AC3E}">
        <p14:creationId xmlns:p14="http://schemas.microsoft.com/office/powerpoint/2010/main" val="17696546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B66CB43A-045D-44E5-A4DE-18356F727BBD}"/>
              </a:ext>
            </a:extLst>
          </p:cNvPr>
          <p:cNvSpPr>
            <a:spLocks noGrp="1"/>
          </p:cNvSpPr>
          <p:nvPr>
            <p:ph type="dt" sz="half" idx="10"/>
          </p:nvPr>
        </p:nvSpPr>
        <p:spPr/>
        <p:txBody>
          <a:bodyPr/>
          <a:lstStyle/>
          <a:p>
            <a:r>
              <a:rPr lang="fr-FR"/>
              <a:t>07/03/2022</a:t>
            </a:r>
            <a:endParaRPr lang="en-US"/>
          </a:p>
        </p:txBody>
      </p:sp>
      <p:sp>
        <p:nvSpPr>
          <p:cNvPr id="3" name="Espace réservé du pied de page 2">
            <a:extLst>
              <a:ext uri="{FF2B5EF4-FFF2-40B4-BE49-F238E27FC236}">
                <a16:creationId xmlns:a16="http://schemas.microsoft.com/office/drawing/2014/main" id="{1DC4D76E-9084-4F97-B88B-47D9F618898B}"/>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4" name="Espace réservé du numéro de diapositive 3">
            <a:extLst>
              <a:ext uri="{FF2B5EF4-FFF2-40B4-BE49-F238E27FC236}">
                <a16:creationId xmlns:a16="http://schemas.microsoft.com/office/drawing/2014/main" id="{2E84181C-FFAD-4FC3-8E0A-FFFC7BF4E1EE}"/>
              </a:ext>
            </a:extLst>
          </p:cNvPr>
          <p:cNvSpPr>
            <a:spLocks noGrp="1"/>
          </p:cNvSpPr>
          <p:nvPr>
            <p:ph type="sldNum" sz="quarter" idx="12"/>
          </p:nvPr>
        </p:nvSpPr>
        <p:spPr/>
        <p:txBody>
          <a:bodyPr/>
          <a:lstStyle/>
          <a:p>
            <a:fld id="{2B7FA1AE-4CF5-47D1-9DB3-0FB7E57F9669}" type="slidenum">
              <a:rPr lang="en-US" smtClean="0"/>
              <a:t>3</a:t>
            </a:fld>
            <a:endParaRPr lang="en-US"/>
          </a:p>
        </p:txBody>
      </p:sp>
      <p:sp>
        <p:nvSpPr>
          <p:cNvPr id="11" name="ZoneTexte 10">
            <a:extLst>
              <a:ext uri="{FF2B5EF4-FFF2-40B4-BE49-F238E27FC236}">
                <a16:creationId xmlns:a16="http://schemas.microsoft.com/office/drawing/2014/main" id="{D523B031-4F68-44C5-B74D-BEEB44381B25}"/>
              </a:ext>
            </a:extLst>
          </p:cNvPr>
          <p:cNvSpPr txBox="1"/>
          <p:nvPr/>
        </p:nvSpPr>
        <p:spPr>
          <a:xfrm>
            <a:off x="4001845" y="193636"/>
            <a:ext cx="3162748" cy="461665"/>
          </a:xfrm>
          <a:prstGeom prst="rect">
            <a:avLst/>
          </a:prstGeom>
          <a:noFill/>
        </p:spPr>
        <p:txBody>
          <a:bodyPr wrap="square" rtlCol="0">
            <a:spAutoFit/>
          </a:bodyPr>
          <a:lstStyle/>
          <a:p>
            <a:pPr algn="ctr"/>
            <a:r>
              <a:rPr lang="fr-FR" sz="2400" b="1" dirty="0">
                <a:solidFill>
                  <a:srgbClr val="0070C0"/>
                </a:solidFill>
              </a:rPr>
              <a:t>L’ </a:t>
            </a:r>
            <a:r>
              <a:rPr lang="fr-FR" sz="2400" b="1" dirty="0" err="1">
                <a:solidFill>
                  <a:srgbClr val="0070C0"/>
                </a:solidFill>
              </a:rPr>
              <a:t>equation</a:t>
            </a:r>
            <a:r>
              <a:rPr lang="fr-FR" sz="2400" b="1" dirty="0">
                <a:solidFill>
                  <a:srgbClr val="0070C0"/>
                </a:solidFill>
              </a:rPr>
              <a:t> d’Einstein</a:t>
            </a:r>
          </a:p>
        </p:txBody>
      </p:sp>
      <p:grpSp>
        <p:nvGrpSpPr>
          <p:cNvPr id="12" name="Groupe 11">
            <a:extLst>
              <a:ext uri="{FF2B5EF4-FFF2-40B4-BE49-F238E27FC236}">
                <a16:creationId xmlns:a16="http://schemas.microsoft.com/office/drawing/2014/main" id="{E9165F08-2C43-4FD3-A1C2-866260509228}"/>
              </a:ext>
            </a:extLst>
          </p:cNvPr>
          <p:cNvGrpSpPr/>
          <p:nvPr/>
        </p:nvGrpSpPr>
        <p:grpSpPr>
          <a:xfrm>
            <a:off x="681224" y="610413"/>
            <a:ext cx="10287505" cy="5489799"/>
            <a:chOff x="681224" y="610413"/>
            <a:chExt cx="10287505" cy="5489799"/>
          </a:xfrm>
        </p:grpSpPr>
        <p:graphicFrame>
          <p:nvGraphicFramePr>
            <p:cNvPr id="5" name="Objet 4">
              <a:extLst>
                <a:ext uri="{FF2B5EF4-FFF2-40B4-BE49-F238E27FC236}">
                  <a16:creationId xmlns:a16="http://schemas.microsoft.com/office/drawing/2014/main" id="{C9793D73-F2CC-4534-99C8-BA987AA53251}"/>
                </a:ext>
              </a:extLst>
            </p:cNvPr>
            <p:cNvGraphicFramePr>
              <a:graphicFrameLocks noChangeAspect="1"/>
            </p:cNvGraphicFramePr>
            <p:nvPr>
              <p:extLst>
                <p:ext uri="{D42A27DB-BD31-4B8C-83A1-F6EECF244321}">
                  <p14:modId xmlns:p14="http://schemas.microsoft.com/office/powerpoint/2010/main" val="545568952"/>
                </p:ext>
              </p:extLst>
            </p:nvPr>
          </p:nvGraphicFramePr>
          <p:xfrm>
            <a:off x="3898900" y="610413"/>
            <a:ext cx="3540125" cy="703263"/>
          </p:xfrm>
          <a:graphic>
            <a:graphicData uri="http://schemas.openxmlformats.org/presentationml/2006/ole">
              <mc:AlternateContent xmlns:mc="http://schemas.openxmlformats.org/markup-compatibility/2006">
                <mc:Choice xmlns:v="urn:schemas-microsoft-com:vml" Requires="v">
                  <p:oleObj spid="_x0000_s7380" name="Equation" r:id="rId3" imgW="1854000" imgH="368280" progId="Equation.DSMT4">
                    <p:embed/>
                  </p:oleObj>
                </mc:Choice>
                <mc:Fallback>
                  <p:oleObj name="Equation" r:id="rId3" imgW="1854000" imgH="368280" progId="Equation.DSMT4">
                    <p:embed/>
                    <p:pic>
                      <p:nvPicPr>
                        <p:cNvPr id="5" name="Objet 4">
                          <a:extLst>
                            <a:ext uri="{FF2B5EF4-FFF2-40B4-BE49-F238E27FC236}">
                              <a16:creationId xmlns:a16="http://schemas.microsoft.com/office/drawing/2014/main" id="{C9793D73-F2CC-4534-99C8-BA987AA53251}"/>
                            </a:ext>
                          </a:extLst>
                        </p:cNvPr>
                        <p:cNvPicPr/>
                        <p:nvPr/>
                      </p:nvPicPr>
                      <p:blipFill>
                        <a:blip r:embed="rId4"/>
                        <a:stretch>
                          <a:fillRect/>
                        </a:stretch>
                      </p:blipFill>
                      <p:spPr>
                        <a:xfrm>
                          <a:off x="3898900" y="610413"/>
                          <a:ext cx="3540125" cy="703263"/>
                        </a:xfrm>
                        <a:prstGeom prst="rect">
                          <a:avLst/>
                        </a:prstGeom>
                      </p:spPr>
                    </p:pic>
                  </p:oleObj>
                </mc:Fallback>
              </mc:AlternateContent>
            </a:graphicData>
          </a:graphic>
        </p:graphicFrame>
        <p:grpSp>
          <p:nvGrpSpPr>
            <p:cNvPr id="8" name="Groupe 7">
              <a:extLst>
                <a:ext uri="{FF2B5EF4-FFF2-40B4-BE49-F238E27FC236}">
                  <a16:creationId xmlns:a16="http://schemas.microsoft.com/office/drawing/2014/main" id="{C62D816F-0800-451A-917C-292611D12B65}"/>
                </a:ext>
              </a:extLst>
            </p:cNvPr>
            <p:cNvGrpSpPr/>
            <p:nvPr/>
          </p:nvGrpSpPr>
          <p:grpSpPr>
            <a:xfrm>
              <a:off x="681224" y="1034220"/>
              <a:ext cx="10287505" cy="5065992"/>
              <a:chOff x="681224" y="1087382"/>
              <a:chExt cx="10287505" cy="5065992"/>
            </a:xfrm>
          </p:grpSpPr>
          <p:graphicFrame>
            <p:nvGraphicFramePr>
              <p:cNvPr id="10" name="Objet 9">
                <a:extLst>
                  <a:ext uri="{FF2B5EF4-FFF2-40B4-BE49-F238E27FC236}">
                    <a16:creationId xmlns:a16="http://schemas.microsoft.com/office/drawing/2014/main" id="{8D51ACFA-BC33-4305-9C81-39DF15526736}"/>
                  </a:ext>
                </a:extLst>
              </p:cNvPr>
              <p:cNvGraphicFramePr>
                <a:graphicFrameLocks noChangeAspect="1"/>
              </p:cNvGraphicFramePr>
              <p:nvPr>
                <p:extLst>
                  <p:ext uri="{D42A27DB-BD31-4B8C-83A1-F6EECF244321}">
                    <p14:modId xmlns:p14="http://schemas.microsoft.com/office/powerpoint/2010/main" val="399741935"/>
                  </p:ext>
                </p:extLst>
              </p:nvPr>
            </p:nvGraphicFramePr>
            <p:xfrm>
              <a:off x="681224" y="1087382"/>
              <a:ext cx="3068637" cy="2852738"/>
            </p:xfrm>
            <a:graphic>
              <a:graphicData uri="http://schemas.openxmlformats.org/presentationml/2006/ole">
                <mc:AlternateContent xmlns:mc="http://schemas.openxmlformats.org/markup-compatibility/2006">
                  <mc:Choice xmlns:v="urn:schemas-microsoft-com:vml" Requires="v">
                    <p:oleObj spid="_x0000_s7381" name="Equation" r:id="rId5" imgW="1803240" imgH="1676160" progId="Equation.DSMT4">
                      <p:embed/>
                    </p:oleObj>
                  </mc:Choice>
                  <mc:Fallback>
                    <p:oleObj name="Equation" r:id="rId5" imgW="1803240" imgH="1676160" progId="Equation.DSMT4">
                      <p:embed/>
                      <p:pic>
                        <p:nvPicPr>
                          <p:cNvPr id="10" name="Objet 9">
                            <a:extLst>
                              <a:ext uri="{FF2B5EF4-FFF2-40B4-BE49-F238E27FC236}">
                                <a16:creationId xmlns:a16="http://schemas.microsoft.com/office/drawing/2014/main" id="{8D51ACFA-BC33-4305-9C81-39DF15526736}"/>
                              </a:ext>
                            </a:extLst>
                          </p:cNvPr>
                          <p:cNvPicPr/>
                          <p:nvPr/>
                        </p:nvPicPr>
                        <p:blipFill>
                          <a:blip r:embed="rId6"/>
                          <a:stretch>
                            <a:fillRect/>
                          </a:stretch>
                        </p:blipFill>
                        <p:spPr>
                          <a:xfrm>
                            <a:off x="681224" y="1087382"/>
                            <a:ext cx="3068637" cy="2852738"/>
                          </a:xfrm>
                          <a:prstGeom prst="rect">
                            <a:avLst/>
                          </a:prstGeom>
                        </p:spPr>
                      </p:pic>
                    </p:oleObj>
                  </mc:Fallback>
                </mc:AlternateContent>
              </a:graphicData>
            </a:graphic>
          </p:graphicFrame>
          <p:grpSp>
            <p:nvGrpSpPr>
              <p:cNvPr id="19" name="Groupe 18">
                <a:extLst>
                  <a:ext uri="{FF2B5EF4-FFF2-40B4-BE49-F238E27FC236}">
                    <a16:creationId xmlns:a16="http://schemas.microsoft.com/office/drawing/2014/main" id="{B8681F9F-F192-4B07-B267-C8706EADCD8A}"/>
                  </a:ext>
                </a:extLst>
              </p:cNvPr>
              <p:cNvGrpSpPr/>
              <p:nvPr/>
            </p:nvGrpSpPr>
            <p:grpSpPr>
              <a:xfrm>
                <a:off x="7576819" y="1100864"/>
                <a:ext cx="3391910" cy="3116133"/>
                <a:chOff x="7953337" y="670559"/>
                <a:chExt cx="3391910" cy="3116133"/>
              </a:xfrm>
            </p:grpSpPr>
            <p:sp>
              <p:nvSpPr>
                <p:cNvPr id="13" name="ZoneTexte 12">
                  <a:extLst>
                    <a:ext uri="{FF2B5EF4-FFF2-40B4-BE49-F238E27FC236}">
                      <a16:creationId xmlns:a16="http://schemas.microsoft.com/office/drawing/2014/main" id="{C4E559C6-5B02-4DEB-A242-DCE02A627C33}"/>
                    </a:ext>
                  </a:extLst>
                </p:cNvPr>
                <p:cNvSpPr txBox="1"/>
                <p:nvPr/>
              </p:nvSpPr>
              <p:spPr>
                <a:xfrm>
                  <a:off x="8093337" y="670559"/>
                  <a:ext cx="3162748" cy="830997"/>
                </a:xfrm>
                <a:prstGeom prst="rect">
                  <a:avLst/>
                </a:prstGeom>
                <a:noFill/>
              </p:spPr>
              <p:txBody>
                <a:bodyPr wrap="square" rtlCol="0">
                  <a:spAutoFit/>
                </a:bodyPr>
                <a:lstStyle/>
                <a:p>
                  <a:pPr algn="ctr"/>
                  <a:r>
                    <a:rPr lang="fr-FR" sz="2400" b="1" dirty="0">
                      <a:solidFill>
                        <a:srgbClr val="0070C0"/>
                      </a:solidFill>
                    </a:rPr>
                    <a:t>Equation de Friedman-Lemaître</a:t>
                  </a:r>
                </a:p>
              </p:txBody>
            </p:sp>
            <p:grpSp>
              <p:nvGrpSpPr>
                <p:cNvPr id="18" name="Groupe 17">
                  <a:extLst>
                    <a:ext uri="{FF2B5EF4-FFF2-40B4-BE49-F238E27FC236}">
                      <a16:creationId xmlns:a16="http://schemas.microsoft.com/office/drawing/2014/main" id="{D20C9D92-4D7A-464C-966E-37D3896CE4C4}"/>
                    </a:ext>
                  </a:extLst>
                </p:cNvPr>
                <p:cNvGrpSpPr/>
                <p:nvPr/>
              </p:nvGrpSpPr>
              <p:grpSpPr>
                <a:xfrm>
                  <a:off x="7953337" y="1420011"/>
                  <a:ext cx="3391910" cy="2366681"/>
                  <a:chOff x="691925" y="1710467"/>
                  <a:chExt cx="3391910" cy="2366681"/>
                </a:xfrm>
              </p:grpSpPr>
              <p:graphicFrame>
                <p:nvGraphicFramePr>
                  <p:cNvPr id="6" name="Objet 5">
                    <a:extLst>
                      <a:ext uri="{FF2B5EF4-FFF2-40B4-BE49-F238E27FC236}">
                        <a16:creationId xmlns:a16="http://schemas.microsoft.com/office/drawing/2014/main" id="{FFF203C9-DF5B-41B6-92B0-C53B2CFBA600}"/>
                      </a:ext>
                    </a:extLst>
                  </p:cNvPr>
                  <p:cNvGraphicFramePr>
                    <a:graphicFrameLocks noChangeAspect="1"/>
                  </p:cNvGraphicFramePr>
                  <p:nvPr/>
                </p:nvGraphicFramePr>
                <p:xfrm>
                  <a:off x="691925" y="1710467"/>
                  <a:ext cx="3391910" cy="877627"/>
                </p:xfrm>
                <a:graphic>
                  <a:graphicData uri="http://schemas.openxmlformats.org/presentationml/2006/ole">
                    <mc:AlternateContent xmlns:mc="http://schemas.openxmlformats.org/markup-compatibility/2006">
                      <mc:Choice xmlns:v="urn:schemas-microsoft-com:vml" Requires="v">
                        <p:oleObj spid="_x0000_s7382" name="Equation" r:id="rId7" imgW="1815840" imgH="469800" progId="Equation.DSMT4">
                          <p:embed/>
                        </p:oleObj>
                      </mc:Choice>
                      <mc:Fallback>
                        <p:oleObj name="Equation" r:id="rId7" imgW="1815840" imgH="469800" progId="Equation.DSMT4">
                          <p:embed/>
                          <p:pic>
                            <p:nvPicPr>
                              <p:cNvPr id="6" name="Objet 5">
                                <a:extLst>
                                  <a:ext uri="{FF2B5EF4-FFF2-40B4-BE49-F238E27FC236}">
                                    <a16:creationId xmlns:a16="http://schemas.microsoft.com/office/drawing/2014/main" id="{FFF203C9-DF5B-41B6-92B0-C53B2CFBA600}"/>
                                  </a:ext>
                                </a:extLst>
                              </p:cNvPr>
                              <p:cNvPicPr/>
                              <p:nvPr/>
                            </p:nvPicPr>
                            <p:blipFill>
                              <a:blip r:embed="rId8"/>
                              <a:stretch>
                                <a:fillRect/>
                              </a:stretch>
                            </p:blipFill>
                            <p:spPr>
                              <a:xfrm>
                                <a:off x="691925" y="1710467"/>
                                <a:ext cx="3391910" cy="877627"/>
                              </a:xfrm>
                              <a:prstGeom prst="rect">
                                <a:avLst/>
                              </a:prstGeom>
                            </p:spPr>
                          </p:pic>
                        </p:oleObj>
                      </mc:Fallback>
                    </mc:AlternateContent>
                  </a:graphicData>
                </a:graphic>
              </p:graphicFrame>
              <p:graphicFrame>
                <p:nvGraphicFramePr>
                  <p:cNvPr id="16" name="Objet 15">
                    <a:extLst>
                      <a:ext uri="{FF2B5EF4-FFF2-40B4-BE49-F238E27FC236}">
                        <a16:creationId xmlns:a16="http://schemas.microsoft.com/office/drawing/2014/main" id="{C723A9B4-10AB-4ED6-86FF-9D024B817C06}"/>
                      </a:ext>
                    </a:extLst>
                  </p:cNvPr>
                  <p:cNvGraphicFramePr>
                    <a:graphicFrameLocks noChangeAspect="1"/>
                  </p:cNvGraphicFramePr>
                  <p:nvPr/>
                </p:nvGraphicFramePr>
                <p:xfrm>
                  <a:off x="949437" y="2539160"/>
                  <a:ext cx="2837253" cy="766825"/>
                </p:xfrm>
                <a:graphic>
                  <a:graphicData uri="http://schemas.openxmlformats.org/presentationml/2006/ole">
                    <mc:AlternateContent xmlns:mc="http://schemas.openxmlformats.org/markup-compatibility/2006">
                      <mc:Choice xmlns:v="urn:schemas-microsoft-com:vml" Requires="v">
                        <p:oleObj spid="_x0000_s7383" name="Equation" r:id="rId9" imgW="1409400" imgH="380880" progId="Equation.DSMT4">
                          <p:embed/>
                        </p:oleObj>
                      </mc:Choice>
                      <mc:Fallback>
                        <p:oleObj name="Equation" r:id="rId9" imgW="1409400" imgH="380880" progId="Equation.DSMT4">
                          <p:embed/>
                          <p:pic>
                            <p:nvPicPr>
                              <p:cNvPr id="16" name="Objet 15">
                                <a:extLst>
                                  <a:ext uri="{FF2B5EF4-FFF2-40B4-BE49-F238E27FC236}">
                                    <a16:creationId xmlns:a16="http://schemas.microsoft.com/office/drawing/2014/main" id="{C723A9B4-10AB-4ED6-86FF-9D024B817C06}"/>
                                  </a:ext>
                                </a:extLst>
                              </p:cNvPr>
                              <p:cNvPicPr/>
                              <p:nvPr/>
                            </p:nvPicPr>
                            <p:blipFill>
                              <a:blip r:embed="rId10"/>
                              <a:stretch>
                                <a:fillRect/>
                              </a:stretch>
                            </p:blipFill>
                            <p:spPr>
                              <a:xfrm>
                                <a:off x="949437" y="2539160"/>
                                <a:ext cx="2837253" cy="766825"/>
                              </a:xfrm>
                              <a:prstGeom prst="rect">
                                <a:avLst/>
                              </a:prstGeom>
                            </p:spPr>
                          </p:pic>
                        </p:oleObj>
                      </mc:Fallback>
                    </mc:AlternateContent>
                  </a:graphicData>
                </a:graphic>
              </p:graphicFrame>
              <p:graphicFrame>
                <p:nvGraphicFramePr>
                  <p:cNvPr id="17" name="Objet 16">
                    <a:extLst>
                      <a:ext uri="{FF2B5EF4-FFF2-40B4-BE49-F238E27FC236}">
                        <a16:creationId xmlns:a16="http://schemas.microsoft.com/office/drawing/2014/main" id="{6D8BCF81-E457-4441-8A15-AC175A37E41F}"/>
                      </a:ext>
                    </a:extLst>
                  </p:cNvPr>
                  <p:cNvGraphicFramePr>
                    <a:graphicFrameLocks noChangeAspect="1"/>
                  </p:cNvGraphicFramePr>
                  <p:nvPr/>
                </p:nvGraphicFramePr>
                <p:xfrm>
                  <a:off x="1060841" y="3496235"/>
                  <a:ext cx="2468881" cy="580913"/>
                </p:xfrm>
                <a:graphic>
                  <a:graphicData uri="http://schemas.openxmlformats.org/presentationml/2006/ole">
                    <mc:AlternateContent xmlns:mc="http://schemas.openxmlformats.org/markup-compatibility/2006">
                      <mc:Choice xmlns:v="urn:schemas-microsoft-com:vml" Requires="v">
                        <p:oleObj spid="_x0000_s7384" name="Equation" r:id="rId11" imgW="863280" imgH="203040" progId="Equation.DSMT4">
                          <p:embed/>
                        </p:oleObj>
                      </mc:Choice>
                      <mc:Fallback>
                        <p:oleObj name="Equation" r:id="rId11" imgW="863280" imgH="203040" progId="Equation.DSMT4">
                          <p:embed/>
                          <p:pic>
                            <p:nvPicPr>
                              <p:cNvPr id="17" name="Objet 16">
                                <a:extLst>
                                  <a:ext uri="{FF2B5EF4-FFF2-40B4-BE49-F238E27FC236}">
                                    <a16:creationId xmlns:a16="http://schemas.microsoft.com/office/drawing/2014/main" id="{6D8BCF81-E457-4441-8A15-AC175A37E41F}"/>
                                  </a:ext>
                                </a:extLst>
                              </p:cNvPr>
                              <p:cNvPicPr/>
                              <p:nvPr/>
                            </p:nvPicPr>
                            <p:blipFill>
                              <a:blip r:embed="rId12"/>
                              <a:stretch>
                                <a:fillRect/>
                              </a:stretch>
                            </p:blipFill>
                            <p:spPr>
                              <a:xfrm>
                                <a:off x="1060841" y="3496235"/>
                                <a:ext cx="2468881" cy="580913"/>
                              </a:xfrm>
                              <a:prstGeom prst="rect">
                                <a:avLst/>
                              </a:prstGeom>
                            </p:spPr>
                          </p:pic>
                        </p:oleObj>
                      </mc:Fallback>
                    </mc:AlternateContent>
                  </a:graphicData>
                </a:graphic>
              </p:graphicFrame>
            </p:grpSp>
          </p:grpSp>
          <p:sp>
            <p:nvSpPr>
              <p:cNvPr id="20" name="ZoneTexte 19">
                <a:extLst>
                  <a:ext uri="{FF2B5EF4-FFF2-40B4-BE49-F238E27FC236}">
                    <a16:creationId xmlns:a16="http://schemas.microsoft.com/office/drawing/2014/main" id="{89F28669-0055-4405-880E-0789EAB61CD9}"/>
                  </a:ext>
                </a:extLst>
              </p:cNvPr>
              <p:cNvSpPr txBox="1"/>
              <p:nvPr/>
            </p:nvSpPr>
            <p:spPr>
              <a:xfrm>
                <a:off x="4113015" y="3220704"/>
                <a:ext cx="3162748" cy="830997"/>
              </a:xfrm>
              <a:prstGeom prst="rect">
                <a:avLst/>
              </a:prstGeom>
              <a:noFill/>
            </p:spPr>
            <p:txBody>
              <a:bodyPr wrap="square" rtlCol="0">
                <a:spAutoFit/>
              </a:bodyPr>
              <a:lstStyle/>
              <a:p>
                <a:pPr algn="ctr"/>
                <a:r>
                  <a:rPr lang="fr-FR" sz="2400" b="1" dirty="0">
                    <a:solidFill>
                      <a:srgbClr val="0070C0"/>
                    </a:solidFill>
                  </a:rPr>
                  <a:t>Règle de somme de la platitude</a:t>
                </a:r>
              </a:p>
            </p:txBody>
          </p:sp>
          <p:graphicFrame>
            <p:nvGraphicFramePr>
              <p:cNvPr id="21" name="Objet 20">
                <a:extLst>
                  <a:ext uri="{FF2B5EF4-FFF2-40B4-BE49-F238E27FC236}">
                    <a16:creationId xmlns:a16="http://schemas.microsoft.com/office/drawing/2014/main" id="{11F212DE-24DE-4014-8A07-981AE0ECCDC7}"/>
                  </a:ext>
                </a:extLst>
              </p:cNvPr>
              <p:cNvGraphicFramePr>
                <a:graphicFrameLocks noChangeAspect="1"/>
              </p:cNvGraphicFramePr>
              <p:nvPr>
                <p:extLst>
                  <p:ext uri="{D42A27DB-BD31-4B8C-83A1-F6EECF244321}">
                    <p14:modId xmlns:p14="http://schemas.microsoft.com/office/powerpoint/2010/main" val="1903780419"/>
                  </p:ext>
                </p:extLst>
              </p:nvPr>
            </p:nvGraphicFramePr>
            <p:xfrm>
              <a:off x="4003666" y="4044875"/>
              <a:ext cx="3253856" cy="2108499"/>
            </p:xfrm>
            <a:graphic>
              <a:graphicData uri="http://schemas.openxmlformats.org/presentationml/2006/ole">
                <mc:AlternateContent xmlns:mc="http://schemas.openxmlformats.org/markup-compatibility/2006">
                  <mc:Choice xmlns:v="urn:schemas-microsoft-com:vml" Requires="v">
                    <p:oleObj spid="_x0000_s7385" name="Equation" r:id="rId13" imgW="1587240" imgH="1028520" progId="Equation.DSMT4">
                      <p:embed/>
                    </p:oleObj>
                  </mc:Choice>
                  <mc:Fallback>
                    <p:oleObj name="Equation" r:id="rId13" imgW="1587240" imgH="1028520" progId="Equation.DSMT4">
                      <p:embed/>
                      <p:pic>
                        <p:nvPicPr>
                          <p:cNvPr id="21" name="Objet 20">
                            <a:extLst>
                              <a:ext uri="{FF2B5EF4-FFF2-40B4-BE49-F238E27FC236}">
                                <a16:creationId xmlns:a16="http://schemas.microsoft.com/office/drawing/2014/main" id="{11F212DE-24DE-4014-8A07-981AE0ECCDC7}"/>
                              </a:ext>
                            </a:extLst>
                          </p:cNvPr>
                          <p:cNvPicPr/>
                          <p:nvPr/>
                        </p:nvPicPr>
                        <p:blipFill>
                          <a:blip r:embed="rId14"/>
                          <a:stretch>
                            <a:fillRect/>
                          </a:stretch>
                        </p:blipFill>
                        <p:spPr>
                          <a:xfrm>
                            <a:off x="4003666" y="4044875"/>
                            <a:ext cx="3253856" cy="2108499"/>
                          </a:xfrm>
                          <a:prstGeom prst="rect">
                            <a:avLst/>
                          </a:prstGeom>
                        </p:spPr>
                      </p:pic>
                    </p:oleObj>
                  </mc:Fallback>
                </mc:AlternateContent>
              </a:graphicData>
            </a:graphic>
          </p:graphicFrame>
          <p:sp>
            <p:nvSpPr>
              <p:cNvPr id="7" name="ZoneTexte 6">
                <a:extLst>
                  <a:ext uri="{FF2B5EF4-FFF2-40B4-BE49-F238E27FC236}">
                    <a16:creationId xmlns:a16="http://schemas.microsoft.com/office/drawing/2014/main" id="{DBE1E3F6-40C6-4BCB-9468-86FB9CF3E853}"/>
                  </a:ext>
                </a:extLst>
              </p:cNvPr>
              <p:cNvSpPr txBox="1"/>
              <p:nvPr/>
            </p:nvSpPr>
            <p:spPr>
              <a:xfrm>
                <a:off x="4082904" y="2009554"/>
                <a:ext cx="3359888" cy="923330"/>
              </a:xfrm>
              <a:prstGeom prst="rect">
                <a:avLst/>
              </a:prstGeom>
              <a:noFill/>
              <a:ln>
                <a:solidFill>
                  <a:schemeClr val="tx1"/>
                </a:solidFill>
              </a:ln>
            </p:spPr>
            <p:txBody>
              <a:bodyPr wrap="square" rtlCol="0">
                <a:spAutoFit/>
              </a:bodyPr>
              <a:lstStyle/>
              <a:p>
                <a:r>
                  <a:rPr lang="en-US" b="1" dirty="0">
                    <a:solidFill>
                      <a:srgbClr val="FF0000"/>
                    </a:solidFill>
                  </a:rPr>
                  <a:t>La </a:t>
                </a:r>
                <a:r>
                  <a:rPr lang="en-US" b="1" dirty="0" err="1">
                    <a:solidFill>
                      <a:srgbClr val="FF0000"/>
                    </a:solidFill>
                  </a:rPr>
                  <a:t>constante</a:t>
                </a:r>
                <a:r>
                  <a:rPr lang="en-US" b="1" dirty="0">
                    <a:solidFill>
                      <a:srgbClr val="FF0000"/>
                    </a:solidFill>
                  </a:rPr>
                  <a:t> </a:t>
                </a:r>
                <a:r>
                  <a:rPr lang="en-US" b="1" dirty="0" err="1">
                    <a:solidFill>
                      <a:srgbClr val="FF0000"/>
                    </a:solidFill>
                  </a:rPr>
                  <a:t>cosmologique</a:t>
                </a:r>
                <a:r>
                  <a:rPr lang="en-US" b="1" dirty="0">
                    <a:solidFill>
                      <a:srgbClr val="FF0000"/>
                    </a:solidFill>
                  </a:rPr>
                  <a:t> dans le </a:t>
                </a:r>
                <a:r>
                  <a:rPr lang="en-US" b="1" dirty="0" err="1">
                    <a:solidFill>
                      <a:srgbClr val="FF0000"/>
                    </a:solidFill>
                  </a:rPr>
                  <a:t>membre</a:t>
                </a:r>
                <a:r>
                  <a:rPr lang="en-US" b="1" dirty="0">
                    <a:solidFill>
                      <a:srgbClr val="FF0000"/>
                    </a:solidFill>
                  </a:rPr>
                  <a:t> de droite: </a:t>
                </a:r>
                <a:r>
                  <a:rPr lang="en-US" b="1" dirty="0" err="1">
                    <a:solidFill>
                      <a:srgbClr val="FF0000"/>
                    </a:solidFill>
                  </a:rPr>
                  <a:t>constante</a:t>
                </a:r>
                <a:r>
                  <a:rPr lang="en-US" b="1" dirty="0">
                    <a:solidFill>
                      <a:srgbClr val="FF0000"/>
                    </a:solidFill>
                  </a:rPr>
                  <a:t> </a:t>
                </a:r>
                <a:r>
                  <a:rPr lang="en-US" b="1" dirty="0" err="1">
                    <a:solidFill>
                      <a:srgbClr val="FF0000"/>
                    </a:solidFill>
                  </a:rPr>
                  <a:t>d’intégration</a:t>
                </a:r>
                <a:endParaRPr lang="en-US" b="1" dirty="0">
                  <a:solidFill>
                    <a:srgbClr val="FF0000"/>
                  </a:solidFill>
                </a:endParaRPr>
              </a:p>
            </p:txBody>
          </p:sp>
          <p:cxnSp>
            <p:nvCxnSpPr>
              <p:cNvPr id="9" name="Connecteur droit avec flèche 8">
                <a:extLst>
                  <a:ext uri="{FF2B5EF4-FFF2-40B4-BE49-F238E27FC236}">
                    <a16:creationId xmlns:a16="http://schemas.microsoft.com/office/drawing/2014/main" id="{A06B76B3-EEBC-40E5-8453-4458908FF1B6}"/>
                  </a:ext>
                </a:extLst>
              </p:cNvPr>
              <p:cNvCxnSpPr>
                <a:cxnSpLocks/>
              </p:cNvCxnSpPr>
              <p:nvPr/>
            </p:nvCxnSpPr>
            <p:spPr>
              <a:xfrm flipV="1">
                <a:off x="6347637" y="1158949"/>
                <a:ext cx="563526" cy="8612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2" name="Connecteur droit avec flèche 21">
                <a:extLst>
                  <a:ext uri="{FF2B5EF4-FFF2-40B4-BE49-F238E27FC236}">
                    <a16:creationId xmlns:a16="http://schemas.microsoft.com/office/drawing/2014/main" id="{22E5C005-8D09-4BD3-BE7E-976099AC0DDF}"/>
                  </a:ext>
                </a:extLst>
              </p:cNvPr>
              <p:cNvCxnSpPr>
                <a:cxnSpLocks/>
              </p:cNvCxnSpPr>
              <p:nvPr/>
            </p:nvCxnSpPr>
            <p:spPr>
              <a:xfrm>
                <a:off x="7456967" y="2470298"/>
                <a:ext cx="964019" cy="400493"/>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spTree>
    <p:extLst>
      <p:ext uri="{BB962C8B-B14F-4D97-AF65-F5344CB8AC3E}">
        <p14:creationId xmlns:p14="http://schemas.microsoft.com/office/powerpoint/2010/main" val="16321470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a:extLst>
              <a:ext uri="{FF2B5EF4-FFF2-40B4-BE49-F238E27FC236}">
                <a16:creationId xmlns:a16="http://schemas.microsoft.com/office/drawing/2014/main" id="{103A0ECA-06CC-4A8C-9700-8F03101518B2}"/>
              </a:ext>
            </a:extLst>
          </p:cNvPr>
          <p:cNvSpPr>
            <a:spLocks noGrp="1"/>
          </p:cNvSpPr>
          <p:nvPr>
            <p:ph type="dt" sz="half" idx="10"/>
          </p:nvPr>
        </p:nvSpPr>
        <p:spPr/>
        <p:txBody>
          <a:bodyPr/>
          <a:lstStyle/>
          <a:p>
            <a:pPr>
              <a:defRPr/>
            </a:pPr>
            <a:r>
              <a:rPr lang="fr-FR"/>
              <a:t>07/03/2022</a:t>
            </a:r>
          </a:p>
        </p:txBody>
      </p:sp>
      <p:sp>
        <p:nvSpPr>
          <p:cNvPr id="7" name="Espace réservé du pied de page 6">
            <a:extLst>
              <a:ext uri="{FF2B5EF4-FFF2-40B4-BE49-F238E27FC236}">
                <a16:creationId xmlns:a16="http://schemas.microsoft.com/office/drawing/2014/main" id="{E7541337-9DEE-4F8E-B27F-A43282C233AD}"/>
              </a:ext>
            </a:extLst>
          </p:cNvPr>
          <p:cNvSpPr>
            <a:spLocks noGrp="1"/>
          </p:cNvSpPr>
          <p:nvPr>
            <p:ph type="ftr" sz="quarter" idx="11"/>
          </p:nvPr>
        </p:nvSpPr>
        <p:spPr/>
        <p:txBody>
          <a:bodyPr/>
          <a:lstStyle/>
          <a:p>
            <a:pPr>
              <a:defRPr/>
            </a:pPr>
            <a:r>
              <a:rPr lang="fr-FR"/>
              <a:t>La matière sombre à la croisée des chemins de dexu modèles standards</a:t>
            </a:r>
          </a:p>
        </p:txBody>
      </p:sp>
      <p:sp>
        <p:nvSpPr>
          <p:cNvPr id="9" name="Espace réservé du numéro de diapositive 8">
            <a:extLst>
              <a:ext uri="{FF2B5EF4-FFF2-40B4-BE49-F238E27FC236}">
                <a16:creationId xmlns:a16="http://schemas.microsoft.com/office/drawing/2014/main" id="{8121D02D-78E2-46B4-8D73-D67B2E900479}"/>
              </a:ext>
            </a:extLst>
          </p:cNvPr>
          <p:cNvSpPr>
            <a:spLocks noGrp="1"/>
          </p:cNvSpPr>
          <p:nvPr>
            <p:ph type="sldNum" sz="quarter" idx="12"/>
          </p:nvPr>
        </p:nvSpPr>
        <p:spPr/>
        <p:txBody>
          <a:bodyPr/>
          <a:lstStyle/>
          <a:p>
            <a:pPr>
              <a:defRPr/>
            </a:pPr>
            <a:fld id="{43810A09-ED7E-44E8-865F-0962C4C1DB9F}" type="slidenum">
              <a:rPr lang="fr-FR" smtClean="0"/>
              <a:pPr>
                <a:defRPr/>
              </a:pPr>
              <a:t>4</a:t>
            </a:fld>
            <a:endParaRPr lang="fr-FR"/>
          </a:p>
        </p:txBody>
      </p:sp>
      <p:grpSp>
        <p:nvGrpSpPr>
          <p:cNvPr id="14" name="Groupe 13">
            <a:extLst>
              <a:ext uri="{FF2B5EF4-FFF2-40B4-BE49-F238E27FC236}">
                <a16:creationId xmlns:a16="http://schemas.microsoft.com/office/drawing/2014/main" id="{E092B15C-F75D-4525-A762-034317841C09}"/>
              </a:ext>
            </a:extLst>
          </p:cNvPr>
          <p:cNvGrpSpPr/>
          <p:nvPr/>
        </p:nvGrpSpPr>
        <p:grpSpPr>
          <a:xfrm>
            <a:off x="1722474" y="1329070"/>
            <a:ext cx="7992142" cy="4508204"/>
            <a:chOff x="1722474" y="1329070"/>
            <a:chExt cx="7992142" cy="4508204"/>
          </a:xfrm>
        </p:grpSpPr>
        <p:sp>
          <p:nvSpPr>
            <p:cNvPr id="38" name="ZoneTexte 37"/>
            <p:cNvSpPr txBox="1"/>
            <p:nvPr/>
          </p:nvSpPr>
          <p:spPr>
            <a:xfrm>
              <a:off x="1731714" y="1374565"/>
              <a:ext cx="715617" cy="373714"/>
            </a:xfrm>
            <a:prstGeom prst="rect">
              <a:avLst/>
            </a:prstGeom>
            <a:noFill/>
          </p:spPr>
          <p:txBody>
            <a:bodyPr wrap="square" lIns="95778" tIns="47890" rIns="95778" bIns="47890" rtlCol="0">
              <a:spAutoFit/>
            </a:bodyPr>
            <a:lstStyle/>
            <a:p>
              <a:pPr algn="ctr"/>
              <a:r>
                <a:rPr lang="fr-FR" b="1" i="1" dirty="0">
                  <a:solidFill>
                    <a:schemeClr val="accent1"/>
                  </a:solidFill>
                </a:rPr>
                <a:t>a(t)</a:t>
              </a:r>
              <a:endParaRPr lang="fr-FR" b="1" dirty="0">
                <a:solidFill>
                  <a:schemeClr val="accent1"/>
                </a:solidFill>
              </a:endParaRPr>
            </a:p>
          </p:txBody>
        </p:sp>
        <p:cxnSp>
          <p:nvCxnSpPr>
            <p:cNvPr id="17" name="Connecteur droit avec flèche 16"/>
            <p:cNvCxnSpPr/>
            <p:nvPr/>
          </p:nvCxnSpPr>
          <p:spPr bwMode="auto">
            <a:xfrm rot="5400000" flipH="1" flipV="1">
              <a:off x="103532" y="3596186"/>
              <a:ext cx="4480699" cy="147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ZoneTexte 14"/>
            <p:cNvSpPr txBox="1">
              <a:spLocks noChangeArrowheads="1"/>
            </p:cNvSpPr>
            <p:nvPr/>
          </p:nvSpPr>
          <p:spPr bwMode="auto">
            <a:xfrm>
              <a:off x="9157643" y="5326466"/>
              <a:ext cx="465532" cy="304716"/>
            </a:xfrm>
            <a:prstGeom prst="rect">
              <a:avLst/>
            </a:prstGeom>
            <a:noFill/>
            <a:ln w="9525">
              <a:noFill/>
              <a:miter lim="800000"/>
              <a:headEnd/>
              <a:tailEnd/>
            </a:ln>
          </p:spPr>
          <p:txBody>
            <a:bodyPr>
              <a:spAutoFit/>
            </a:bodyPr>
            <a:lstStyle/>
            <a:p>
              <a:r>
                <a:rPr lang="fr-FR">
                  <a:latin typeface="Calibri" pitchFamily="34" charset="0"/>
                </a:rPr>
                <a:t> </a:t>
              </a:r>
              <a:r>
                <a:rPr lang="fr-FR" i="1">
                  <a:latin typeface="Calibri" pitchFamily="34" charset="0"/>
                </a:rPr>
                <a:t>t</a:t>
              </a:r>
              <a:endParaRPr lang="fr-FR">
                <a:latin typeface="Calibri" pitchFamily="34" charset="0"/>
              </a:endParaRPr>
            </a:p>
          </p:txBody>
        </p:sp>
        <p:cxnSp>
          <p:nvCxnSpPr>
            <p:cNvPr id="20" name="Connecteur droit 19"/>
            <p:cNvCxnSpPr/>
            <p:nvPr/>
          </p:nvCxnSpPr>
          <p:spPr bwMode="auto">
            <a:xfrm rot="5400000">
              <a:off x="2991014" y="4501316"/>
              <a:ext cx="2357573"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21" name="Connecteur droit 20"/>
            <p:cNvCxnSpPr/>
            <p:nvPr/>
          </p:nvCxnSpPr>
          <p:spPr bwMode="auto">
            <a:xfrm rot="5400000">
              <a:off x="5518188" y="2968893"/>
              <a:ext cx="2357573" cy="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25" name="Forme libre 24"/>
            <p:cNvSpPr/>
            <p:nvPr/>
          </p:nvSpPr>
          <p:spPr bwMode="auto">
            <a:xfrm>
              <a:off x="1775637" y="1329070"/>
              <a:ext cx="6232216" cy="4233154"/>
            </a:xfrm>
            <a:custGeom>
              <a:avLst/>
              <a:gdLst>
                <a:gd name="connsiteX0" fmla="*/ 0 w 6726902"/>
                <a:gd name="connsiteY0" fmla="*/ 5089831 h 5089831"/>
                <a:gd name="connsiteX1" fmla="*/ 1484670 w 6726902"/>
                <a:gd name="connsiteY1" fmla="*/ 5070167 h 5089831"/>
                <a:gd name="connsiteX2" fmla="*/ 2192593 w 6726902"/>
                <a:gd name="connsiteY2" fmla="*/ 4883354 h 5089831"/>
                <a:gd name="connsiteX3" fmla="*/ 2497393 w 6726902"/>
                <a:gd name="connsiteY3" fmla="*/ 4519560 h 5089831"/>
                <a:gd name="connsiteX4" fmla="*/ 2713703 w 6726902"/>
                <a:gd name="connsiteY4" fmla="*/ 4018115 h 5089831"/>
                <a:gd name="connsiteX5" fmla="*/ 3048000 w 6726902"/>
                <a:gd name="connsiteY5" fmla="*/ 3349522 h 5089831"/>
                <a:gd name="connsiteX6" fmla="*/ 3510116 w 6726902"/>
                <a:gd name="connsiteY6" fmla="*/ 2818580 h 5089831"/>
                <a:gd name="connsiteX7" fmla="*/ 4257367 w 6726902"/>
                <a:gd name="connsiteY7" fmla="*/ 2444954 h 5089831"/>
                <a:gd name="connsiteX8" fmla="*/ 4689987 w 6726902"/>
                <a:gd name="connsiteY8" fmla="*/ 2317135 h 5089831"/>
                <a:gd name="connsiteX9" fmla="*/ 5171767 w 6726902"/>
                <a:gd name="connsiteY9" fmla="*/ 2189315 h 5089831"/>
                <a:gd name="connsiteX10" fmla="*/ 5683045 w 6726902"/>
                <a:gd name="connsiteY10" fmla="*/ 1884515 h 5089831"/>
                <a:gd name="connsiteX11" fmla="*/ 6223819 w 6726902"/>
                <a:gd name="connsiteY11" fmla="*/ 1294580 h 5089831"/>
                <a:gd name="connsiteX12" fmla="*/ 6518787 w 6726902"/>
                <a:gd name="connsiteY12" fmla="*/ 665315 h 5089831"/>
                <a:gd name="connsiteX13" fmla="*/ 6695767 w 6726902"/>
                <a:gd name="connsiteY13" fmla="*/ 104877 h 5089831"/>
                <a:gd name="connsiteX14" fmla="*/ 6705600 w 6726902"/>
                <a:gd name="connsiteY14" fmla="*/ 36051 h 5089831"/>
                <a:gd name="connsiteX0" fmla="*/ 0 w 6726902"/>
                <a:gd name="connsiteY0" fmla="*/ 5089831 h 5089831"/>
                <a:gd name="connsiteX1" fmla="*/ 1461453 w 6726902"/>
                <a:gd name="connsiteY1" fmla="*/ 4988142 h 5089831"/>
                <a:gd name="connsiteX2" fmla="*/ 2192593 w 6726902"/>
                <a:gd name="connsiteY2" fmla="*/ 4883354 h 5089831"/>
                <a:gd name="connsiteX3" fmla="*/ 2497393 w 6726902"/>
                <a:gd name="connsiteY3" fmla="*/ 4519560 h 5089831"/>
                <a:gd name="connsiteX4" fmla="*/ 2713703 w 6726902"/>
                <a:gd name="connsiteY4" fmla="*/ 4018115 h 5089831"/>
                <a:gd name="connsiteX5" fmla="*/ 3048000 w 6726902"/>
                <a:gd name="connsiteY5" fmla="*/ 3349522 h 5089831"/>
                <a:gd name="connsiteX6" fmla="*/ 3510116 w 6726902"/>
                <a:gd name="connsiteY6" fmla="*/ 2818580 h 5089831"/>
                <a:gd name="connsiteX7" fmla="*/ 4257367 w 6726902"/>
                <a:gd name="connsiteY7" fmla="*/ 2444954 h 5089831"/>
                <a:gd name="connsiteX8" fmla="*/ 4689987 w 6726902"/>
                <a:gd name="connsiteY8" fmla="*/ 2317135 h 5089831"/>
                <a:gd name="connsiteX9" fmla="*/ 5171767 w 6726902"/>
                <a:gd name="connsiteY9" fmla="*/ 2189315 h 5089831"/>
                <a:gd name="connsiteX10" fmla="*/ 5683045 w 6726902"/>
                <a:gd name="connsiteY10" fmla="*/ 1884515 h 5089831"/>
                <a:gd name="connsiteX11" fmla="*/ 6223819 w 6726902"/>
                <a:gd name="connsiteY11" fmla="*/ 1294580 h 5089831"/>
                <a:gd name="connsiteX12" fmla="*/ 6518787 w 6726902"/>
                <a:gd name="connsiteY12" fmla="*/ 665315 h 5089831"/>
                <a:gd name="connsiteX13" fmla="*/ 6695767 w 6726902"/>
                <a:gd name="connsiteY13" fmla="*/ 104877 h 5089831"/>
                <a:gd name="connsiteX14" fmla="*/ 6705600 w 6726902"/>
                <a:gd name="connsiteY14" fmla="*/ 36051 h 5089831"/>
                <a:gd name="connsiteX0" fmla="*/ 0 w 6726902"/>
                <a:gd name="connsiteY0" fmla="*/ 5089831 h 5089831"/>
                <a:gd name="connsiteX1" fmla="*/ 1461453 w 6726902"/>
                <a:gd name="connsiteY1" fmla="*/ 4988142 h 5089831"/>
                <a:gd name="connsiteX2" fmla="*/ 2175833 w 6726902"/>
                <a:gd name="connsiteY2" fmla="*/ 4845266 h 5089831"/>
                <a:gd name="connsiteX3" fmla="*/ 2497393 w 6726902"/>
                <a:gd name="connsiteY3" fmla="*/ 4519560 h 5089831"/>
                <a:gd name="connsiteX4" fmla="*/ 2713703 w 6726902"/>
                <a:gd name="connsiteY4" fmla="*/ 4018115 h 5089831"/>
                <a:gd name="connsiteX5" fmla="*/ 3048000 w 6726902"/>
                <a:gd name="connsiteY5" fmla="*/ 3349522 h 5089831"/>
                <a:gd name="connsiteX6" fmla="*/ 3510116 w 6726902"/>
                <a:gd name="connsiteY6" fmla="*/ 2818580 h 5089831"/>
                <a:gd name="connsiteX7" fmla="*/ 4257367 w 6726902"/>
                <a:gd name="connsiteY7" fmla="*/ 2444954 h 5089831"/>
                <a:gd name="connsiteX8" fmla="*/ 4689987 w 6726902"/>
                <a:gd name="connsiteY8" fmla="*/ 2317135 h 5089831"/>
                <a:gd name="connsiteX9" fmla="*/ 5171767 w 6726902"/>
                <a:gd name="connsiteY9" fmla="*/ 2189315 h 5089831"/>
                <a:gd name="connsiteX10" fmla="*/ 5683045 w 6726902"/>
                <a:gd name="connsiteY10" fmla="*/ 1884515 h 5089831"/>
                <a:gd name="connsiteX11" fmla="*/ 6223819 w 6726902"/>
                <a:gd name="connsiteY11" fmla="*/ 1294580 h 5089831"/>
                <a:gd name="connsiteX12" fmla="*/ 6518787 w 6726902"/>
                <a:gd name="connsiteY12" fmla="*/ 665315 h 5089831"/>
                <a:gd name="connsiteX13" fmla="*/ 6695767 w 6726902"/>
                <a:gd name="connsiteY13" fmla="*/ 104877 h 5089831"/>
                <a:gd name="connsiteX14" fmla="*/ 6705600 w 6726902"/>
                <a:gd name="connsiteY14" fmla="*/ 36051 h 5089831"/>
                <a:gd name="connsiteX0" fmla="*/ 0 w 6726902"/>
                <a:gd name="connsiteY0" fmla="*/ 5089831 h 5089831"/>
                <a:gd name="connsiteX1" fmla="*/ 1461453 w 6726902"/>
                <a:gd name="connsiteY1" fmla="*/ 4988142 h 5089831"/>
                <a:gd name="connsiteX2" fmla="*/ 2175833 w 6726902"/>
                <a:gd name="connsiteY2" fmla="*/ 4845266 h 5089831"/>
                <a:gd name="connsiteX3" fmla="*/ 2497393 w 6726902"/>
                <a:gd name="connsiteY3" fmla="*/ 4519560 h 5089831"/>
                <a:gd name="connsiteX4" fmla="*/ 2713703 w 6726902"/>
                <a:gd name="connsiteY4" fmla="*/ 4018115 h 5089831"/>
                <a:gd name="connsiteX5" fmla="*/ 3048000 w 6726902"/>
                <a:gd name="connsiteY5" fmla="*/ 3349522 h 5089831"/>
                <a:gd name="connsiteX6" fmla="*/ 3533155 w 6726902"/>
                <a:gd name="connsiteY6" fmla="*/ 2916440 h 5089831"/>
                <a:gd name="connsiteX7" fmla="*/ 4257367 w 6726902"/>
                <a:gd name="connsiteY7" fmla="*/ 2444954 h 5089831"/>
                <a:gd name="connsiteX8" fmla="*/ 4689987 w 6726902"/>
                <a:gd name="connsiteY8" fmla="*/ 2317135 h 5089831"/>
                <a:gd name="connsiteX9" fmla="*/ 5171767 w 6726902"/>
                <a:gd name="connsiteY9" fmla="*/ 2189315 h 5089831"/>
                <a:gd name="connsiteX10" fmla="*/ 5683045 w 6726902"/>
                <a:gd name="connsiteY10" fmla="*/ 1884515 h 5089831"/>
                <a:gd name="connsiteX11" fmla="*/ 6223819 w 6726902"/>
                <a:gd name="connsiteY11" fmla="*/ 1294580 h 5089831"/>
                <a:gd name="connsiteX12" fmla="*/ 6518787 w 6726902"/>
                <a:gd name="connsiteY12" fmla="*/ 665315 h 5089831"/>
                <a:gd name="connsiteX13" fmla="*/ 6695767 w 6726902"/>
                <a:gd name="connsiteY13" fmla="*/ 104877 h 5089831"/>
                <a:gd name="connsiteX14" fmla="*/ 6705600 w 6726902"/>
                <a:gd name="connsiteY14" fmla="*/ 36051 h 5089831"/>
                <a:gd name="connsiteX0" fmla="*/ 0 w 6726902"/>
                <a:gd name="connsiteY0" fmla="*/ 5089831 h 5089831"/>
                <a:gd name="connsiteX1" fmla="*/ 1461453 w 6726902"/>
                <a:gd name="connsiteY1" fmla="*/ 4988142 h 5089831"/>
                <a:gd name="connsiteX2" fmla="*/ 2175833 w 6726902"/>
                <a:gd name="connsiteY2" fmla="*/ 4845266 h 5089831"/>
                <a:gd name="connsiteX3" fmla="*/ 2497393 w 6726902"/>
                <a:gd name="connsiteY3" fmla="*/ 4519560 h 5089831"/>
                <a:gd name="connsiteX4" fmla="*/ 2713703 w 6726902"/>
                <a:gd name="connsiteY4" fmla="*/ 4018115 h 5089831"/>
                <a:gd name="connsiteX5" fmla="*/ 3048000 w 6726902"/>
                <a:gd name="connsiteY5" fmla="*/ 3349522 h 5089831"/>
                <a:gd name="connsiteX6" fmla="*/ 3533155 w 6726902"/>
                <a:gd name="connsiteY6" fmla="*/ 2845002 h 5089831"/>
                <a:gd name="connsiteX7" fmla="*/ 4257367 w 6726902"/>
                <a:gd name="connsiteY7" fmla="*/ 2444954 h 5089831"/>
                <a:gd name="connsiteX8" fmla="*/ 4689987 w 6726902"/>
                <a:gd name="connsiteY8" fmla="*/ 2317135 h 5089831"/>
                <a:gd name="connsiteX9" fmla="*/ 5171767 w 6726902"/>
                <a:gd name="connsiteY9" fmla="*/ 2189315 h 5089831"/>
                <a:gd name="connsiteX10" fmla="*/ 5683045 w 6726902"/>
                <a:gd name="connsiteY10" fmla="*/ 1884515 h 5089831"/>
                <a:gd name="connsiteX11" fmla="*/ 6223819 w 6726902"/>
                <a:gd name="connsiteY11" fmla="*/ 1294580 h 5089831"/>
                <a:gd name="connsiteX12" fmla="*/ 6518787 w 6726902"/>
                <a:gd name="connsiteY12" fmla="*/ 665315 h 5089831"/>
                <a:gd name="connsiteX13" fmla="*/ 6695767 w 6726902"/>
                <a:gd name="connsiteY13" fmla="*/ 104877 h 5089831"/>
                <a:gd name="connsiteX14" fmla="*/ 6705600 w 6726902"/>
                <a:gd name="connsiteY14" fmla="*/ 36051 h 5089831"/>
                <a:gd name="connsiteX0" fmla="*/ 0 w 6726902"/>
                <a:gd name="connsiteY0" fmla="*/ 5089831 h 5089831"/>
                <a:gd name="connsiteX1" fmla="*/ 1390015 w 6726902"/>
                <a:gd name="connsiteY1" fmla="*/ 5059580 h 5089831"/>
                <a:gd name="connsiteX2" fmla="*/ 2175833 w 6726902"/>
                <a:gd name="connsiteY2" fmla="*/ 4845266 h 5089831"/>
                <a:gd name="connsiteX3" fmla="*/ 2497393 w 6726902"/>
                <a:gd name="connsiteY3" fmla="*/ 4519560 h 5089831"/>
                <a:gd name="connsiteX4" fmla="*/ 2713703 w 6726902"/>
                <a:gd name="connsiteY4" fmla="*/ 4018115 h 5089831"/>
                <a:gd name="connsiteX5" fmla="*/ 3048000 w 6726902"/>
                <a:gd name="connsiteY5" fmla="*/ 3349522 h 5089831"/>
                <a:gd name="connsiteX6" fmla="*/ 3533155 w 6726902"/>
                <a:gd name="connsiteY6" fmla="*/ 2845002 h 5089831"/>
                <a:gd name="connsiteX7" fmla="*/ 4257367 w 6726902"/>
                <a:gd name="connsiteY7" fmla="*/ 2444954 h 5089831"/>
                <a:gd name="connsiteX8" fmla="*/ 4689987 w 6726902"/>
                <a:gd name="connsiteY8" fmla="*/ 2317135 h 5089831"/>
                <a:gd name="connsiteX9" fmla="*/ 5171767 w 6726902"/>
                <a:gd name="connsiteY9" fmla="*/ 2189315 h 5089831"/>
                <a:gd name="connsiteX10" fmla="*/ 5683045 w 6726902"/>
                <a:gd name="connsiteY10" fmla="*/ 1884515 h 5089831"/>
                <a:gd name="connsiteX11" fmla="*/ 6223819 w 6726902"/>
                <a:gd name="connsiteY11" fmla="*/ 1294580 h 5089831"/>
                <a:gd name="connsiteX12" fmla="*/ 6518787 w 6726902"/>
                <a:gd name="connsiteY12" fmla="*/ 665315 h 5089831"/>
                <a:gd name="connsiteX13" fmla="*/ 6695767 w 6726902"/>
                <a:gd name="connsiteY13" fmla="*/ 104877 h 5089831"/>
                <a:gd name="connsiteX14" fmla="*/ 6705600 w 6726902"/>
                <a:gd name="connsiteY14" fmla="*/ 36051 h 5089831"/>
                <a:gd name="connsiteX0" fmla="*/ 0 w 6694209"/>
                <a:gd name="connsiteY0" fmla="*/ 5131018 h 5131018"/>
                <a:gd name="connsiteX1" fmla="*/ 1357322 w 6694209"/>
                <a:gd name="connsiteY1" fmla="*/ 5059580 h 5131018"/>
                <a:gd name="connsiteX2" fmla="*/ 2143140 w 6694209"/>
                <a:gd name="connsiteY2" fmla="*/ 4845266 h 5131018"/>
                <a:gd name="connsiteX3" fmla="*/ 2464700 w 6694209"/>
                <a:gd name="connsiteY3" fmla="*/ 4519560 h 5131018"/>
                <a:gd name="connsiteX4" fmla="*/ 2681010 w 6694209"/>
                <a:gd name="connsiteY4" fmla="*/ 4018115 h 5131018"/>
                <a:gd name="connsiteX5" fmla="*/ 3015307 w 6694209"/>
                <a:gd name="connsiteY5" fmla="*/ 3349522 h 5131018"/>
                <a:gd name="connsiteX6" fmla="*/ 3500462 w 6694209"/>
                <a:gd name="connsiteY6" fmla="*/ 2845002 h 5131018"/>
                <a:gd name="connsiteX7" fmla="*/ 4224674 w 6694209"/>
                <a:gd name="connsiteY7" fmla="*/ 2444954 h 5131018"/>
                <a:gd name="connsiteX8" fmla="*/ 4657294 w 6694209"/>
                <a:gd name="connsiteY8" fmla="*/ 2317135 h 5131018"/>
                <a:gd name="connsiteX9" fmla="*/ 5139074 w 6694209"/>
                <a:gd name="connsiteY9" fmla="*/ 2189315 h 5131018"/>
                <a:gd name="connsiteX10" fmla="*/ 5650352 w 6694209"/>
                <a:gd name="connsiteY10" fmla="*/ 1884515 h 5131018"/>
                <a:gd name="connsiteX11" fmla="*/ 6191126 w 6694209"/>
                <a:gd name="connsiteY11" fmla="*/ 1294580 h 5131018"/>
                <a:gd name="connsiteX12" fmla="*/ 6486094 w 6694209"/>
                <a:gd name="connsiteY12" fmla="*/ 665315 h 5131018"/>
                <a:gd name="connsiteX13" fmla="*/ 6663074 w 6694209"/>
                <a:gd name="connsiteY13" fmla="*/ 104877 h 5131018"/>
                <a:gd name="connsiteX14" fmla="*/ 6672907 w 6694209"/>
                <a:gd name="connsiteY14" fmla="*/ 36051 h 51310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694209" h="5131018">
                  <a:moveTo>
                    <a:pt x="0" y="5131018"/>
                  </a:moveTo>
                  <a:lnTo>
                    <a:pt x="1357322" y="5059580"/>
                  </a:lnTo>
                  <a:cubicBezTo>
                    <a:pt x="1722754" y="5025167"/>
                    <a:pt x="1958577" y="4935269"/>
                    <a:pt x="2143140" y="4845266"/>
                  </a:cubicBezTo>
                  <a:cubicBezTo>
                    <a:pt x="2327703" y="4755263"/>
                    <a:pt x="2375055" y="4657418"/>
                    <a:pt x="2464700" y="4519560"/>
                  </a:cubicBezTo>
                  <a:cubicBezTo>
                    <a:pt x="2554345" y="4381702"/>
                    <a:pt x="2589242" y="4213121"/>
                    <a:pt x="2681010" y="4018115"/>
                  </a:cubicBezTo>
                  <a:cubicBezTo>
                    <a:pt x="2772778" y="3823109"/>
                    <a:pt x="2878732" y="3545041"/>
                    <a:pt x="3015307" y="3349522"/>
                  </a:cubicBezTo>
                  <a:cubicBezTo>
                    <a:pt x="3151882" y="3154003"/>
                    <a:pt x="3298901" y="2995763"/>
                    <a:pt x="3500462" y="2845002"/>
                  </a:cubicBezTo>
                  <a:cubicBezTo>
                    <a:pt x="3702023" y="2694241"/>
                    <a:pt x="4031869" y="2532932"/>
                    <a:pt x="4224674" y="2444954"/>
                  </a:cubicBezTo>
                  <a:cubicBezTo>
                    <a:pt x="4417479" y="2356976"/>
                    <a:pt x="4504894" y="2359742"/>
                    <a:pt x="4657294" y="2317135"/>
                  </a:cubicBezTo>
                  <a:cubicBezTo>
                    <a:pt x="4809694" y="2274529"/>
                    <a:pt x="4973564" y="2261418"/>
                    <a:pt x="5139074" y="2189315"/>
                  </a:cubicBezTo>
                  <a:cubicBezTo>
                    <a:pt x="5304584" y="2117212"/>
                    <a:pt x="5475010" y="2033638"/>
                    <a:pt x="5650352" y="1884515"/>
                  </a:cubicBezTo>
                  <a:cubicBezTo>
                    <a:pt x="5825694" y="1735393"/>
                    <a:pt x="6051836" y="1497780"/>
                    <a:pt x="6191126" y="1294580"/>
                  </a:cubicBezTo>
                  <a:cubicBezTo>
                    <a:pt x="6330416" y="1091380"/>
                    <a:pt x="6407436" y="863599"/>
                    <a:pt x="6486094" y="665315"/>
                  </a:cubicBezTo>
                  <a:cubicBezTo>
                    <a:pt x="6564752" y="467031"/>
                    <a:pt x="6631939" y="209754"/>
                    <a:pt x="6663074" y="104877"/>
                  </a:cubicBezTo>
                  <a:cubicBezTo>
                    <a:pt x="6694209" y="0"/>
                    <a:pt x="6683558" y="18025"/>
                    <a:pt x="6672907" y="36051"/>
                  </a:cubicBezTo>
                </a:path>
              </a:pathLst>
            </a:custGeom>
            <a:ln w="28575">
              <a:solidFill>
                <a:schemeClr val="tx1"/>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dirty="0"/>
            </a:p>
          </p:txBody>
        </p:sp>
        <p:graphicFrame>
          <p:nvGraphicFramePr>
            <p:cNvPr id="26" name="Object 2"/>
            <p:cNvGraphicFramePr>
              <a:graphicFrameLocks noChangeAspect="1"/>
            </p:cNvGraphicFramePr>
            <p:nvPr>
              <p:extLst>
                <p:ext uri="{D42A27DB-BD31-4B8C-83A1-F6EECF244321}">
                  <p14:modId xmlns:p14="http://schemas.microsoft.com/office/powerpoint/2010/main" val="2946344258"/>
                </p:ext>
              </p:extLst>
            </p:nvPr>
          </p:nvGraphicFramePr>
          <p:xfrm>
            <a:off x="2134170" y="4079535"/>
            <a:ext cx="1866561" cy="644403"/>
          </p:xfrm>
          <a:graphic>
            <a:graphicData uri="http://schemas.openxmlformats.org/presentationml/2006/ole">
              <mc:AlternateContent xmlns:mc="http://schemas.openxmlformats.org/markup-compatibility/2006">
                <mc:Choice xmlns:v="urn:schemas-microsoft-com:vml" Requires="v">
                  <p:oleObj spid="_x0000_s1146" name="Equation" r:id="rId4" imgW="1434960" imgH="457200" progId="Equation.DSMT4">
                    <p:embed/>
                  </p:oleObj>
                </mc:Choice>
                <mc:Fallback>
                  <p:oleObj name="Equation" r:id="rId4" imgW="1434960" imgH="457200" progId="Equation.DSMT4">
                    <p:embed/>
                    <p:pic>
                      <p:nvPicPr>
                        <p:cNvPr id="26" name="Object 2"/>
                        <p:cNvPicPr>
                          <a:picLocks noChangeAspect="1" noChangeArrowheads="1"/>
                        </p:cNvPicPr>
                        <p:nvPr/>
                      </p:nvPicPr>
                      <p:blipFill>
                        <a:blip r:embed="rId5"/>
                        <a:srcRect/>
                        <a:stretch>
                          <a:fillRect/>
                        </a:stretch>
                      </p:blipFill>
                      <p:spPr bwMode="auto">
                        <a:xfrm>
                          <a:off x="2134170" y="4079535"/>
                          <a:ext cx="1866561" cy="64440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2"/>
            <p:cNvGraphicFramePr>
              <a:graphicFrameLocks noChangeAspect="1"/>
            </p:cNvGraphicFramePr>
            <p:nvPr>
              <p:extLst>
                <p:ext uri="{D42A27DB-BD31-4B8C-83A1-F6EECF244321}">
                  <p14:modId xmlns:p14="http://schemas.microsoft.com/office/powerpoint/2010/main" val="4162924439"/>
                </p:ext>
              </p:extLst>
            </p:nvPr>
          </p:nvGraphicFramePr>
          <p:xfrm>
            <a:off x="7614737" y="3326450"/>
            <a:ext cx="1785279" cy="751804"/>
          </p:xfrm>
          <a:graphic>
            <a:graphicData uri="http://schemas.openxmlformats.org/presentationml/2006/ole">
              <mc:AlternateContent xmlns:mc="http://schemas.openxmlformats.org/markup-compatibility/2006">
                <mc:Choice xmlns:v="urn:schemas-microsoft-com:vml" Requires="v">
                  <p:oleObj spid="_x0000_s1147" name="Equation" r:id="rId6" imgW="1155600" imgH="482400" progId="Equation.DSMT4">
                    <p:embed/>
                  </p:oleObj>
                </mc:Choice>
                <mc:Fallback>
                  <p:oleObj name="Equation" r:id="rId6" imgW="1155600" imgH="482400" progId="Equation.DSMT4">
                    <p:embed/>
                    <p:pic>
                      <p:nvPicPr>
                        <p:cNvPr id="27"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14737" y="3326450"/>
                          <a:ext cx="1785279" cy="7518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8" name="Object 4"/>
            <p:cNvGraphicFramePr>
              <a:graphicFrameLocks noChangeAspect="1"/>
            </p:cNvGraphicFramePr>
            <p:nvPr>
              <p:extLst>
                <p:ext uri="{D42A27DB-BD31-4B8C-83A1-F6EECF244321}">
                  <p14:modId xmlns:p14="http://schemas.microsoft.com/office/powerpoint/2010/main" val="3904964111"/>
                </p:ext>
              </p:extLst>
            </p:nvPr>
          </p:nvGraphicFramePr>
          <p:xfrm>
            <a:off x="5062439" y="2674196"/>
            <a:ext cx="1028604" cy="353636"/>
          </p:xfrm>
          <a:graphic>
            <a:graphicData uri="http://schemas.openxmlformats.org/presentationml/2006/ole">
              <mc:AlternateContent xmlns:mc="http://schemas.openxmlformats.org/markup-compatibility/2006">
                <mc:Choice xmlns:v="urn:schemas-microsoft-com:vml" Requires="v">
                  <p:oleObj spid="_x0000_s1148" name="Equation" r:id="rId8" imgW="621902" imgH="241269" progId="Equation.DSMT4">
                    <p:embed/>
                  </p:oleObj>
                </mc:Choice>
                <mc:Fallback>
                  <p:oleObj name="Equation" r:id="rId8" imgW="621902" imgH="241269" progId="Equation.DSMT4">
                    <p:embed/>
                    <p:pic>
                      <p:nvPicPr>
                        <p:cNvPr id="28" name="Object 4"/>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62439" y="2674196"/>
                          <a:ext cx="1028604" cy="353636"/>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29" name="Connecteur droit avec flèche 28"/>
            <p:cNvCxnSpPr/>
            <p:nvPr/>
          </p:nvCxnSpPr>
          <p:spPr bwMode="auto">
            <a:xfrm>
              <a:off x="1811106" y="5634261"/>
              <a:ext cx="7708617"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 name="Forme libre : forme 1">
              <a:extLst>
                <a:ext uri="{FF2B5EF4-FFF2-40B4-BE49-F238E27FC236}">
                  <a16:creationId xmlns:a16="http://schemas.microsoft.com/office/drawing/2014/main" id="{9B846E05-C063-452F-9D11-D7609EF7FADF}"/>
                </a:ext>
              </a:extLst>
            </p:cNvPr>
            <p:cNvSpPr/>
            <p:nvPr/>
          </p:nvSpPr>
          <p:spPr>
            <a:xfrm>
              <a:off x="4211942" y="4537290"/>
              <a:ext cx="125449" cy="246181"/>
            </a:xfrm>
            <a:custGeom>
              <a:avLst/>
              <a:gdLst>
                <a:gd name="connsiteX0" fmla="*/ 134754 w 134754"/>
                <a:gd name="connsiteY0" fmla="*/ 0 h 298384"/>
                <a:gd name="connsiteX1" fmla="*/ 0 w 134754"/>
                <a:gd name="connsiteY1" fmla="*/ 298384 h 298384"/>
              </a:gdLst>
              <a:ahLst/>
              <a:cxnLst>
                <a:cxn ang="0">
                  <a:pos x="connsiteX0" y="connsiteY0"/>
                </a:cxn>
                <a:cxn ang="0">
                  <a:pos x="connsiteX1" y="connsiteY1"/>
                </a:cxn>
              </a:cxnLst>
              <a:rect l="l" t="t" r="r" b="b"/>
              <a:pathLst>
                <a:path w="134754" h="298384">
                  <a:moveTo>
                    <a:pt x="134754" y="0"/>
                  </a:moveTo>
                  <a:lnTo>
                    <a:pt x="0" y="298384"/>
                  </a:ln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Forme libre : forme 2">
              <a:extLst>
                <a:ext uri="{FF2B5EF4-FFF2-40B4-BE49-F238E27FC236}">
                  <a16:creationId xmlns:a16="http://schemas.microsoft.com/office/drawing/2014/main" id="{D61FCABE-0214-418D-9B0A-D4A92544B127}"/>
                </a:ext>
              </a:extLst>
            </p:cNvPr>
            <p:cNvSpPr/>
            <p:nvPr/>
          </p:nvSpPr>
          <p:spPr>
            <a:xfrm>
              <a:off x="3987928" y="4457878"/>
              <a:ext cx="376346" cy="1191195"/>
            </a:xfrm>
            <a:custGeom>
              <a:avLst/>
              <a:gdLst>
                <a:gd name="connsiteX0" fmla="*/ 404261 w 404261"/>
                <a:gd name="connsiteY0" fmla="*/ 0 h 1443789"/>
                <a:gd name="connsiteX1" fmla="*/ 221381 w 404261"/>
                <a:gd name="connsiteY1" fmla="*/ 404261 h 1443789"/>
                <a:gd name="connsiteX2" fmla="*/ 67377 w 404261"/>
                <a:gd name="connsiteY2" fmla="*/ 847023 h 1443789"/>
                <a:gd name="connsiteX3" fmla="*/ 19250 w 404261"/>
                <a:gd name="connsiteY3" fmla="*/ 1174282 h 1443789"/>
                <a:gd name="connsiteX4" fmla="*/ 0 w 404261"/>
                <a:gd name="connsiteY4" fmla="*/ 1443789 h 14437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4261" h="1443789">
                  <a:moveTo>
                    <a:pt x="404261" y="0"/>
                  </a:moveTo>
                  <a:cubicBezTo>
                    <a:pt x="340894" y="131545"/>
                    <a:pt x="277528" y="263091"/>
                    <a:pt x="221381" y="404261"/>
                  </a:cubicBezTo>
                  <a:cubicBezTo>
                    <a:pt x="165234" y="545431"/>
                    <a:pt x="101066" y="718686"/>
                    <a:pt x="67377" y="847023"/>
                  </a:cubicBezTo>
                  <a:cubicBezTo>
                    <a:pt x="33688" y="975360"/>
                    <a:pt x="30479" y="1074821"/>
                    <a:pt x="19250" y="1174282"/>
                  </a:cubicBezTo>
                  <a:cubicBezTo>
                    <a:pt x="8021" y="1273743"/>
                    <a:pt x="4010" y="1358766"/>
                    <a:pt x="0" y="144378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Forme libre : forme 4">
              <a:extLst>
                <a:ext uri="{FF2B5EF4-FFF2-40B4-BE49-F238E27FC236}">
                  <a16:creationId xmlns:a16="http://schemas.microsoft.com/office/drawing/2014/main" id="{E2B034F7-3BB6-492F-A114-200699E375F3}"/>
                </a:ext>
              </a:extLst>
            </p:cNvPr>
            <p:cNvSpPr/>
            <p:nvPr/>
          </p:nvSpPr>
          <p:spPr>
            <a:xfrm>
              <a:off x="5995105" y="3115094"/>
              <a:ext cx="1527628" cy="151588"/>
            </a:xfrm>
            <a:custGeom>
              <a:avLst/>
              <a:gdLst>
                <a:gd name="connsiteX0" fmla="*/ 0 w 1640939"/>
                <a:gd name="connsiteY0" fmla="*/ 183733 h 183733"/>
                <a:gd name="connsiteX1" fmla="*/ 356134 w 1640939"/>
                <a:gd name="connsiteY1" fmla="*/ 97106 h 183733"/>
                <a:gd name="connsiteX2" fmla="*/ 770021 w 1640939"/>
                <a:gd name="connsiteY2" fmla="*/ 39354 h 183733"/>
                <a:gd name="connsiteX3" fmla="*/ 1145406 w 1640939"/>
                <a:gd name="connsiteY3" fmla="*/ 29729 h 183733"/>
                <a:gd name="connsiteX4" fmla="*/ 1607419 w 1640939"/>
                <a:gd name="connsiteY4" fmla="*/ 853 h 183733"/>
                <a:gd name="connsiteX5" fmla="*/ 1568918 w 1640939"/>
                <a:gd name="connsiteY5" fmla="*/ 10479 h 18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0939" h="183733">
                  <a:moveTo>
                    <a:pt x="0" y="183733"/>
                  </a:moveTo>
                  <a:cubicBezTo>
                    <a:pt x="113898" y="152451"/>
                    <a:pt x="227797" y="121169"/>
                    <a:pt x="356134" y="97106"/>
                  </a:cubicBezTo>
                  <a:cubicBezTo>
                    <a:pt x="484471" y="73043"/>
                    <a:pt x="638476" y="50583"/>
                    <a:pt x="770021" y="39354"/>
                  </a:cubicBezTo>
                  <a:cubicBezTo>
                    <a:pt x="901566" y="28125"/>
                    <a:pt x="1005840" y="36146"/>
                    <a:pt x="1145406" y="29729"/>
                  </a:cubicBezTo>
                  <a:cubicBezTo>
                    <a:pt x="1284972" y="23312"/>
                    <a:pt x="1536834" y="4061"/>
                    <a:pt x="1607419" y="853"/>
                  </a:cubicBezTo>
                  <a:cubicBezTo>
                    <a:pt x="1678004" y="-2355"/>
                    <a:pt x="1623461" y="4062"/>
                    <a:pt x="1568918" y="10479"/>
                  </a:cubicBezTo>
                </a:path>
              </a:pathLst>
            </a:custGeom>
            <a:noFill/>
            <a:ln>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ZoneTexte 5">
              <a:extLst>
                <a:ext uri="{FF2B5EF4-FFF2-40B4-BE49-F238E27FC236}">
                  <a16:creationId xmlns:a16="http://schemas.microsoft.com/office/drawing/2014/main" id="{C0E25F71-2069-4950-A5BA-C9A033F942E3}"/>
                </a:ext>
              </a:extLst>
            </p:cNvPr>
            <p:cNvSpPr txBox="1"/>
            <p:nvPr/>
          </p:nvSpPr>
          <p:spPr>
            <a:xfrm>
              <a:off x="4364274" y="4950238"/>
              <a:ext cx="1200721" cy="276999"/>
            </a:xfrm>
            <a:prstGeom prst="rect">
              <a:avLst/>
            </a:prstGeom>
            <a:noFill/>
            <a:ln w="12700">
              <a:solidFill>
                <a:schemeClr val="tx1"/>
              </a:solidFill>
            </a:ln>
          </p:spPr>
          <p:txBody>
            <a:bodyPr wrap="square" rtlCol="0">
              <a:spAutoFit/>
            </a:bodyPr>
            <a:lstStyle/>
            <a:p>
              <a:r>
                <a:rPr lang="fr-FR" sz="1200" b="1" dirty="0">
                  <a:solidFill>
                    <a:srgbClr val="FF0000"/>
                  </a:solidFill>
                </a:rPr>
                <a:t>Sans inflation</a:t>
              </a:r>
            </a:p>
          </p:txBody>
        </p:sp>
        <p:cxnSp>
          <p:nvCxnSpPr>
            <p:cNvPr id="8" name="Connecteur droit avec flèche 7">
              <a:extLst>
                <a:ext uri="{FF2B5EF4-FFF2-40B4-BE49-F238E27FC236}">
                  <a16:creationId xmlns:a16="http://schemas.microsoft.com/office/drawing/2014/main" id="{8C581040-3981-4CBB-8250-BBD2AC35A103}"/>
                </a:ext>
              </a:extLst>
            </p:cNvPr>
            <p:cNvCxnSpPr>
              <a:cxnSpLocks/>
              <a:stCxn id="6" idx="1"/>
              <a:endCxn id="3" idx="3"/>
            </p:cNvCxnSpPr>
            <p:nvPr/>
          </p:nvCxnSpPr>
          <p:spPr>
            <a:xfrm flipH="1">
              <a:off x="4005849" y="5088738"/>
              <a:ext cx="358425" cy="337979"/>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467C0733-95D7-43BF-855E-1F9B9CBDEB82}"/>
                </a:ext>
              </a:extLst>
            </p:cNvPr>
            <p:cNvSpPr txBox="1"/>
            <p:nvPr/>
          </p:nvSpPr>
          <p:spPr>
            <a:xfrm>
              <a:off x="6901203" y="4290513"/>
              <a:ext cx="2257166" cy="276999"/>
            </a:xfrm>
            <a:prstGeom prst="rect">
              <a:avLst/>
            </a:prstGeom>
            <a:noFill/>
            <a:ln w="12700">
              <a:solidFill>
                <a:schemeClr val="tx1"/>
              </a:solidFill>
            </a:ln>
          </p:spPr>
          <p:txBody>
            <a:bodyPr wrap="square" rtlCol="0">
              <a:spAutoFit/>
            </a:bodyPr>
            <a:lstStyle/>
            <a:p>
              <a:pPr algn="ctr"/>
              <a:r>
                <a:rPr lang="fr-FR" sz="1200" b="1" dirty="0">
                  <a:solidFill>
                    <a:srgbClr val="FF0000"/>
                  </a:solidFill>
                </a:rPr>
                <a:t>Sans constante cosmologique</a:t>
              </a:r>
            </a:p>
          </p:txBody>
        </p:sp>
        <p:cxnSp>
          <p:nvCxnSpPr>
            <p:cNvPr id="11" name="Connecteur droit avec flèche 10">
              <a:extLst>
                <a:ext uri="{FF2B5EF4-FFF2-40B4-BE49-F238E27FC236}">
                  <a16:creationId xmlns:a16="http://schemas.microsoft.com/office/drawing/2014/main" id="{87750776-6377-4532-9D1F-02D0DBD81997}"/>
                </a:ext>
              </a:extLst>
            </p:cNvPr>
            <p:cNvCxnSpPr>
              <a:endCxn id="5" idx="3"/>
            </p:cNvCxnSpPr>
            <p:nvPr/>
          </p:nvCxnSpPr>
          <p:spPr>
            <a:xfrm flipH="1" flipV="1">
              <a:off x="7061418" y="3139622"/>
              <a:ext cx="150503" cy="1170808"/>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 name="ZoneTexte 9">
              <a:extLst>
                <a:ext uri="{FF2B5EF4-FFF2-40B4-BE49-F238E27FC236}">
                  <a16:creationId xmlns:a16="http://schemas.microsoft.com/office/drawing/2014/main" id="{92635383-C83A-4AFC-8224-C37FB8E337FF}"/>
                </a:ext>
              </a:extLst>
            </p:cNvPr>
            <p:cNvSpPr txBox="1"/>
            <p:nvPr/>
          </p:nvSpPr>
          <p:spPr>
            <a:xfrm>
              <a:off x="1722474" y="4731487"/>
              <a:ext cx="2232838" cy="646331"/>
            </a:xfrm>
            <a:prstGeom prst="rect">
              <a:avLst/>
            </a:prstGeom>
            <a:noFill/>
          </p:spPr>
          <p:txBody>
            <a:bodyPr wrap="square" rtlCol="0">
              <a:spAutoFit/>
            </a:bodyPr>
            <a:lstStyle/>
            <a:p>
              <a:r>
                <a:rPr lang="en-US" b="1" dirty="0">
                  <a:solidFill>
                    <a:srgbClr val="0070C0"/>
                  </a:solidFill>
                </a:rPr>
                <a:t>De Sitter primordial inflation</a:t>
              </a:r>
            </a:p>
          </p:txBody>
        </p:sp>
        <p:sp>
          <p:nvSpPr>
            <p:cNvPr id="32" name="ZoneTexte 31">
              <a:extLst>
                <a:ext uri="{FF2B5EF4-FFF2-40B4-BE49-F238E27FC236}">
                  <a16:creationId xmlns:a16="http://schemas.microsoft.com/office/drawing/2014/main" id="{493C3B84-5701-4883-8FA0-45B98C12101A}"/>
                </a:ext>
              </a:extLst>
            </p:cNvPr>
            <p:cNvSpPr txBox="1"/>
            <p:nvPr/>
          </p:nvSpPr>
          <p:spPr>
            <a:xfrm>
              <a:off x="4809461" y="1736650"/>
              <a:ext cx="2232838" cy="646331"/>
            </a:xfrm>
            <a:prstGeom prst="rect">
              <a:avLst/>
            </a:prstGeom>
            <a:noFill/>
          </p:spPr>
          <p:txBody>
            <a:bodyPr wrap="square" rtlCol="0">
              <a:spAutoFit/>
            </a:bodyPr>
            <a:lstStyle/>
            <a:p>
              <a:r>
                <a:rPr lang="en-US" b="1" dirty="0">
                  <a:solidFill>
                    <a:srgbClr val="0070C0"/>
                  </a:solidFill>
                </a:rPr>
                <a:t>Anti de Sitter expansion</a:t>
              </a:r>
            </a:p>
          </p:txBody>
        </p:sp>
        <p:sp>
          <p:nvSpPr>
            <p:cNvPr id="34" name="ZoneTexte 33">
              <a:extLst>
                <a:ext uri="{FF2B5EF4-FFF2-40B4-BE49-F238E27FC236}">
                  <a16:creationId xmlns:a16="http://schemas.microsoft.com/office/drawing/2014/main" id="{BABCBF73-26BB-4982-8F2D-36AE2B3DBC15}"/>
                </a:ext>
              </a:extLst>
            </p:cNvPr>
            <p:cNvSpPr txBox="1"/>
            <p:nvPr/>
          </p:nvSpPr>
          <p:spPr>
            <a:xfrm>
              <a:off x="7481778" y="2399414"/>
              <a:ext cx="2232838" cy="369332"/>
            </a:xfrm>
            <a:prstGeom prst="rect">
              <a:avLst/>
            </a:prstGeom>
            <a:noFill/>
          </p:spPr>
          <p:txBody>
            <a:bodyPr wrap="square" rtlCol="0">
              <a:spAutoFit/>
            </a:bodyPr>
            <a:lstStyle/>
            <a:p>
              <a:r>
                <a:rPr lang="en-US" b="1" dirty="0">
                  <a:solidFill>
                    <a:srgbClr val="0070C0"/>
                  </a:solidFill>
                </a:rPr>
                <a:t>de Sitter re-inflation</a:t>
              </a:r>
            </a:p>
          </p:txBody>
        </p:sp>
      </p:grpSp>
      <p:sp>
        <p:nvSpPr>
          <p:cNvPr id="12" name="ZoneTexte 11">
            <a:extLst>
              <a:ext uri="{FF2B5EF4-FFF2-40B4-BE49-F238E27FC236}">
                <a16:creationId xmlns:a16="http://schemas.microsoft.com/office/drawing/2014/main" id="{CBF6BAB5-365E-436E-841F-A81D29D82EAC}"/>
              </a:ext>
            </a:extLst>
          </p:cNvPr>
          <p:cNvSpPr txBox="1"/>
          <p:nvPr/>
        </p:nvSpPr>
        <p:spPr>
          <a:xfrm>
            <a:off x="2402959" y="276446"/>
            <a:ext cx="6347637" cy="954107"/>
          </a:xfrm>
          <a:prstGeom prst="rect">
            <a:avLst/>
          </a:prstGeom>
          <a:noFill/>
        </p:spPr>
        <p:txBody>
          <a:bodyPr wrap="square" rtlCol="0">
            <a:spAutoFit/>
          </a:bodyPr>
          <a:lstStyle/>
          <a:p>
            <a:pPr algn="ctr"/>
            <a:r>
              <a:rPr lang="en-US" sz="2800" b="1" dirty="0">
                <a:solidFill>
                  <a:schemeClr val="accent1"/>
                </a:solidFill>
                <a:latin typeface="+mj-lt"/>
              </a:rPr>
              <a:t>Les trois phases du nouveau </a:t>
            </a:r>
            <a:r>
              <a:rPr lang="en-US" sz="2800" b="1" dirty="0" err="1">
                <a:solidFill>
                  <a:schemeClr val="accent1"/>
                </a:solidFill>
                <a:latin typeface="+mj-lt"/>
              </a:rPr>
              <a:t>modèle</a:t>
            </a:r>
            <a:r>
              <a:rPr lang="en-US" sz="2800" b="1" dirty="0">
                <a:solidFill>
                  <a:schemeClr val="accent1"/>
                </a:solidFill>
                <a:latin typeface="+mj-lt"/>
              </a:rPr>
              <a:t> standard </a:t>
            </a:r>
            <a:r>
              <a:rPr lang="en-US" sz="2800" b="1" dirty="0" err="1">
                <a:solidFill>
                  <a:schemeClr val="accent1"/>
                </a:solidFill>
                <a:latin typeface="+mj-lt"/>
              </a:rPr>
              <a:t>cosmologique</a:t>
            </a:r>
            <a:endParaRPr lang="en-US" sz="2800" b="1" dirty="0">
              <a:solidFill>
                <a:schemeClr val="accent1"/>
              </a:solidFill>
              <a:latin typeface="+mj-lt"/>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62D4B7B-4EF1-425B-A504-101C42CD4458}"/>
              </a:ext>
            </a:extLst>
          </p:cNvPr>
          <p:cNvSpPr>
            <a:spLocks noGrp="1"/>
          </p:cNvSpPr>
          <p:nvPr>
            <p:ph type="dt" sz="half" idx="10"/>
          </p:nvPr>
        </p:nvSpPr>
        <p:spPr/>
        <p:txBody>
          <a:bodyPr/>
          <a:lstStyle/>
          <a:p>
            <a:r>
              <a:rPr lang="fr-FR"/>
              <a:t>07/03/2022</a:t>
            </a:r>
          </a:p>
        </p:txBody>
      </p:sp>
      <p:sp>
        <p:nvSpPr>
          <p:cNvPr id="3" name="Espace réservé du pied de page 2">
            <a:extLst>
              <a:ext uri="{FF2B5EF4-FFF2-40B4-BE49-F238E27FC236}">
                <a16:creationId xmlns:a16="http://schemas.microsoft.com/office/drawing/2014/main" id="{81E5AA3B-3F18-44DF-BA3F-4B842214A219}"/>
              </a:ext>
            </a:extLst>
          </p:cNvPr>
          <p:cNvSpPr>
            <a:spLocks noGrp="1"/>
          </p:cNvSpPr>
          <p:nvPr>
            <p:ph type="ftr" sz="quarter" idx="11"/>
          </p:nvPr>
        </p:nvSpPr>
        <p:spPr/>
        <p:txBody>
          <a:bodyPr/>
          <a:lstStyle/>
          <a:p>
            <a:r>
              <a:rPr lang="fr-FR"/>
              <a:t>La matière sombre à la croisée des chemins de dexu modèles standards</a:t>
            </a:r>
          </a:p>
        </p:txBody>
      </p:sp>
      <p:sp>
        <p:nvSpPr>
          <p:cNvPr id="4" name="Espace réservé du numéro de diapositive 3">
            <a:extLst>
              <a:ext uri="{FF2B5EF4-FFF2-40B4-BE49-F238E27FC236}">
                <a16:creationId xmlns:a16="http://schemas.microsoft.com/office/drawing/2014/main" id="{A77FA1F0-CA2B-414D-801D-823F6275C7A1}"/>
              </a:ext>
            </a:extLst>
          </p:cNvPr>
          <p:cNvSpPr>
            <a:spLocks noGrp="1"/>
          </p:cNvSpPr>
          <p:nvPr>
            <p:ph type="sldNum" sz="quarter" idx="12"/>
          </p:nvPr>
        </p:nvSpPr>
        <p:spPr/>
        <p:txBody>
          <a:bodyPr/>
          <a:lstStyle/>
          <a:p>
            <a:fld id="{4AB45CFD-B504-4571-A840-D6FA47C40B13}" type="slidenum">
              <a:rPr lang="fr-FR" smtClean="0"/>
              <a:t>5</a:t>
            </a:fld>
            <a:endParaRPr lang="fr-FR"/>
          </a:p>
        </p:txBody>
      </p:sp>
      <p:sp>
        <p:nvSpPr>
          <p:cNvPr id="70" name="ZoneTexte 69">
            <a:extLst>
              <a:ext uri="{FF2B5EF4-FFF2-40B4-BE49-F238E27FC236}">
                <a16:creationId xmlns:a16="http://schemas.microsoft.com/office/drawing/2014/main" id="{65B62364-DC74-4FF0-89EA-67C93F5663C9}"/>
              </a:ext>
            </a:extLst>
          </p:cNvPr>
          <p:cNvSpPr txBox="1"/>
          <p:nvPr/>
        </p:nvSpPr>
        <p:spPr>
          <a:xfrm>
            <a:off x="223284" y="159490"/>
            <a:ext cx="11079125" cy="646331"/>
          </a:xfrm>
          <a:prstGeom prst="rect">
            <a:avLst/>
          </a:prstGeom>
          <a:noFill/>
        </p:spPr>
        <p:txBody>
          <a:bodyPr wrap="square" rtlCol="0">
            <a:spAutoFit/>
          </a:bodyPr>
          <a:lstStyle/>
          <a:p>
            <a:pPr algn="ctr"/>
            <a:r>
              <a:rPr lang="en-US" sz="3600" b="1" dirty="0" err="1">
                <a:solidFill>
                  <a:schemeClr val="accent1"/>
                </a:solidFill>
                <a:latin typeface="+mj-lt"/>
              </a:rPr>
              <a:t>Oublier</a:t>
            </a:r>
            <a:r>
              <a:rPr lang="en-US" sz="3600" b="1" dirty="0">
                <a:solidFill>
                  <a:schemeClr val="accent1"/>
                </a:solidFill>
                <a:latin typeface="+mj-lt"/>
              </a:rPr>
              <a:t> le temps? Non, le </a:t>
            </a:r>
            <a:r>
              <a:rPr lang="en-US" sz="3600" b="1" dirty="0" err="1">
                <a:solidFill>
                  <a:schemeClr val="accent1"/>
                </a:solidFill>
                <a:latin typeface="+mj-lt"/>
              </a:rPr>
              <a:t>rendre</a:t>
            </a:r>
            <a:r>
              <a:rPr lang="en-US" sz="3600" b="1" dirty="0">
                <a:solidFill>
                  <a:schemeClr val="accent1"/>
                </a:solidFill>
                <a:latin typeface="+mj-lt"/>
              </a:rPr>
              <a:t> </a:t>
            </a:r>
            <a:r>
              <a:rPr lang="en-US" sz="3600" b="1" dirty="0" err="1">
                <a:solidFill>
                  <a:schemeClr val="accent1"/>
                </a:solidFill>
                <a:latin typeface="+mj-lt"/>
              </a:rPr>
              <a:t>implicite</a:t>
            </a:r>
            <a:r>
              <a:rPr lang="en-US" sz="3600" b="1" dirty="0">
                <a:solidFill>
                  <a:schemeClr val="accent1"/>
                </a:solidFill>
                <a:latin typeface="+mj-lt"/>
              </a:rPr>
              <a:t>!</a:t>
            </a:r>
          </a:p>
        </p:txBody>
      </p:sp>
      <p:grpSp>
        <p:nvGrpSpPr>
          <p:cNvPr id="71" name="Groupe 70">
            <a:extLst>
              <a:ext uri="{FF2B5EF4-FFF2-40B4-BE49-F238E27FC236}">
                <a16:creationId xmlns:a16="http://schemas.microsoft.com/office/drawing/2014/main" id="{C580E9C8-A377-4977-AFA1-80DE3C836DF5}"/>
              </a:ext>
            </a:extLst>
          </p:cNvPr>
          <p:cNvGrpSpPr/>
          <p:nvPr/>
        </p:nvGrpSpPr>
        <p:grpSpPr>
          <a:xfrm>
            <a:off x="1713987" y="1061549"/>
            <a:ext cx="8086866" cy="5146058"/>
            <a:chOff x="1713987" y="1061549"/>
            <a:chExt cx="8086866" cy="5146058"/>
          </a:xfrm>
        </p:grpSpPr>
        <p:grpSp>
          <p:nvGrpSpPr>
            <p:cNvPr id="72" name="Groupe 71">
              <a:extLst>
                <a:ext uri="{FF2B5EF4-FFF2-40B4-BE49-F238E27FC236}">
                  <a16:creationId xmlns:a16="http://schemas.microsoft.com/office/drawing/2014/main" id="{9EA87A6E-3455-4A4B-BB60-B290F8AB9E4D}"/>
                </a:ext>
              </a:extLst>
            </p:cNvPr>
            <p:cNvGrpSpPr/>
            <p:nvPr/>
          </p:nvGrpSpPr>
          <p:grpSpPr>
            <a:xfrm>
              <a:off x="1713987" y="1061549"/>
              <a:ext cx="8086866" cy="5146058"/>
              <a:chOff x="2096759" y="551186"/>
              <a:chExt cx="8086866" cy="5146058"/>
            </a:xfrm>
          </p:grpSpPr>
          <p:sp>
            <p:nvSpPr>
              <p:cNvPr id="74" name="ZoneTexte 73">
                <a:extLst>
                  <a:ext uri="{FF2B5EF4-FFF2-40B4-BE49-F238E27FC236}">
                    <a16:creationId xmlns:a16="http://schemas.microsoft.com/office/drawing/2014/main" id="{9BCC7804-2989-4183-941C-AF6A76CBF91E}"/>
                  </a:ext>
                </a:extLst>
              </p:cNvPr>
              <p:cNvSpPr txBox="1"/>
              <p:nvPr/>
            </p:nvSpPr>
            <p:spPr>
              <a:xfrm>
                <a:off x="2669754" y="939368"/>
                <a:ext cx="1718621" cy="300082"/>
              </a:xfrm>
              <a:prstGeom prst="rect">
                <a:avLst/>
              </a:prstGeom>
              <a:noFill/>
            </p:spPr>
            <p:txBody>
              <a:bodyPr wrap="square" rtlCol="0">
                <a:spAutoFit/>
              </a:bodyPr>
              <a:lstStyle/>
              <a:p>
                <a:pPr algn="ctr"/>
                <a:r>
                  <a:rPr lang="en-US" sz="1350" b="1"/>
                  <a:t>Hubble radius L=H</a:t>
                </a:r>
                <a:r>
                  <a:rPr lang="en-US" sz="1350" b="1" baseline="30000"/>
                  <a:t>-1</a:t>
                </a:r>
                <a:endParaRPr lang="en-US" sz="1350" b="1"/>
              </a:p>
            </p:txBody>
          </p:sp>
          <p:sp>
            <p:nvSpPr>
              <p:cNvPr id="75" name="ZoneTexte 74">
                <a:extLst>
                  <a:ext uri="{FF2B5EF4-FFF2-40B4-BE49-F238E27FC236}">
                    <a16:creationId xmlns:a16="http://schemas.microsoft.com/office/drawing/2014/main" id="{27CBD025-0E8B-42E1-B700-559F45131778}"/>
                  </a:ext>
                </a:extLst>
              </p:cNvPr>
              <p:cNvSpPr txBox="1"/>
              <p:nvPr/>
            </p:nvSpPr>
            <p:spPr>
              <a:xfrm>
                <a:off x="7333786" y="5051235"/>
                <a:ext cx="1730557" cy="300082"/>
              </a:xfrm>
              <a:prstGeom prst="rect">
                <a:avLst/>
              </a:prstGeom>
              <a:noFill/>
            </p:spPr>
            <p:txBody>
              <a:bodyPr wrap="square" rtlCol="0">
                <a:spAutoFit/>
              </a:bodyPr>
              <a:lstStyle/>
              <a:p>
                <a:pPr algn="ctr"/>
                <a:r>
                  <a:rPr lang="en-US" sz="1350" b="1"/>
                  <a:t>Scale factor</a:t>
                </a:r>
              </a:p>
            </p:txBody>
          </p:sp>
          <p:cxnSp>
            <p:nvCxnSpPr>
              <p:cNvPr id="76" name="Connecteur droit 75">
                <a:extLst>
                  <a:ext uri="{FF2B5EF4-FFF2-40B4-BE49-F238E27FC236}">
                    <a16:creationId xmlns:a16="http://schemas.microsoft.com/office/drawing/2014/main" id="{DA55F809-9F88-4BDA-A738-BC6D7E5A8F10}"/>
                  </a:ext>
                </a:extLst>
              </p:cNvPr>
              <p:cNvCxnSpPr/>
              <p:nvPr/>
            </p:nvCxnSpPr>
            <p:spPr>
              <a:xfrm flipV="1">
                <a:off x="3124126" y="4744304"/>
                <a:ext cx="1543068" cy="9278"/>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77" name="Connecteur droit 76">
                <a:extLst>
                  <a:ext uri="{FF2B5EF4-FFF2-40B4-BE49-F238E27FC236}">
                    <a16:creationId xmlns:a16="http://schemas.microsoft.com/office/drawing/2014/main" id="{DF61AE2E-96D5-4294-9D6B-25FCE74686F6}"/>
                  </a:ext>
                </a:extLst>
              </p:cNvPr>
              <p:cNvCxnSpPr/>
              <p:nvPr/>
            </p:nvCxnSpPr>
            <p:spPr>
              <a:xfrm>
                <a:off x="6257499" y="1490871"/>
                <a:ext cx="1542474"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8" name="Connecteur droit 77">
                <a:extLst>
                  <a:ext uri="{FF2B5EF4-FFF2-40B4-BE49-F238E27FC236}">
                    <a16:creationId xmlns:a16="http://schemas.microsoft.com/office/drawing/2014/main" id="{2E6E4D6F-E6C9-47F9-9845-BE7082E946AA}"/>
                  </a:ext>
                </a:extLst>
              </p:cNvPr>
              <p:cNvCxnSpPr/>
              <p:nvPr/>
            </p:nvCxnSpPr>
            <p:spPr>
              <a:xfrm flipH="1">
                <a:off x="4403471" y="1490871"/>
                <a:ext cx="3417805" cy="35166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79" name="Connecteur droit 78">
                <a:extLst>
                  <a:ext uri="{FF2B5EF4-FFF2-40B4-BE49-F238E27FC236}">
                    <a16:creationId xmlns:a16="http://schemas.microsoft.com/office/drawing/2014/main" id="{434B3BA0-E5C9-4EB6-BBCF-95FCC0A00CE8}"/>
                  </a:ext>
                </a:extLst>
              </p:cNvPr>
              <p:cNvCxnSpPr/>
              <p:nvPr/>
            </p:nvCxnSpPr>
            <p:spPr>
              <a:xfrm flipH="1">
                <a:off x="5991556" y="1490871"/>
                <a:ext cx="265944" cy="38064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0" name="Connecteur droit 79">
                <a:extLst>
                  <a:ext uri="{FF2B5EF4-FFF2-40B4-BE49-F238E27FC236}">
                    <a16:creationId xmlns:a16="http://schemas.microsoft.com/office/drawing/2014/main" id="{040D9D29-A888-4CB8-AACF-5D7EF2A60E18}"/>
                  </a:ext>
                </a:extLst>
              </p:cNvPr>
              <p:cNvCxnSpPr/>
              <p:nvPr/>
            </p:nvCxnSpPr>
            <p:spPr>
              <a:xfrm flipH="1">
                <a:off x="4667194" y="1866194"/>
                <a:ext cx="1329801" cy="287811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Connecteur droit 80">
                <a:extLst>
                  <a:ext uri="{FF2B5EF4-FFF2-40B4-BE49-F238E27FC236}">
                    <a16:creationId xmlns:a16="http://schemas.microsoft.com/office/drawing/2014/main" id="{D9CA1711-384A-4CAA-84B9-D2CDFBF059BA}"/>
                  </a:ext>
                </a:extLst>
              </p:cNvPr>
              <p:cNvCxnSpPr/>
              <p:nvPr/>
            </p:nvCxnSpPr>
            <p:spPr>
              <a:xfrm flipV="1">
                <a:off x="2889455" y="1498659"/>
                <a:ext cx="3390991" cy="3521532"/>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82" name="Connecteur droit avec flèche 81">
                <a:extLst>
                  <a:ext uri="{FF2B5EF4-FFF2-40B4-BE49-F238E27FC236}">
                    <a16:creationId xmlns:a16="http://schemas.microsoft.com/office/drawing/2014/main" id="{8FA29DCB-C9BD-4CE3-97BF-D1DC99C86B31}"/>
                  </a:ext>
                </a:extLst>
              </p:cNvPr>
              <p:cNvCxnSpPr>
                <a:cxnSpLocks/>
              </p:cNvCxnSpPr>
              <p:nvPr/>
            </p:nvCxnSpPr>
            <p:spPr>
              <a:xfrm flipV="1">
                <a:off x="2534287" y="1135169"/>
                <a:ext cx="0" cy="428970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3" name="Connecteur droit avec flèche 82">
                <a:extLst>
                  <a:ext uri="{FF2B5EF4-FFF2-40B4-BE49-F238E27FC236}">
                    <a16:creationId xmlns:a16="http://schemas.microsoft.com/office/drawing/2014/main" id="{8E41E80C-92A2-4411-8701-6D8A86F63D99}"/>
                  </a:ext>
                </a:extLst>
              </p:cNvPr>
              <p:cNvCxnSpPr/>
              <p:nvPr/>
            </p:nvCxnSpPr>
            <p:spPr>
              <a:xfrm>
                <a:off x="2534287" y="5015295"/>
                <a:ext cx="5850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84" name="Connecteur droit avec flèche 83">
                <a:extLst>
                  <a:ext uri="{FF2B5EF4-FFF2-40B4-BE49-F238E27FC236}">
                    <a16:creationId xmlns:a16="http://schemas.microsoft.com/office/drawing/2014/main" id="{8F95FDEE-01D0-48E1-8FD6-A58347447F62}"/>
                  </a:ext>
                </a:extLst>
              </p:cNvPr>
              <p:cNvCxnSpPr/>
              <p:nvPr/>
            </p:nvCxnSpPr>
            <p:spPr>
              <a:xfrm>
                <a:off x="3043834" y="5364625"/>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5" name="Connecteur droit avec flèche 84">
                <a:extLst>
                  <a:ext uri="{FF2B5EF4-FFF2-40B4-BE49-F238E27FC236}">
                    <a16:creationId xmlns:a16="http://schemas.microsoft.com/office/drawing/2014/main" id="{6279A6D2-FAAE-440E-B946-930F80898FC7}"/>
                  </a:ext>
                </a:extLst>
              </p:cNvPr>
              <p:cNvCxnSpPr/>
              <p:nvPr/>
            </p:nvCxnSpPr>
            <p:spPr>
              <a:xfrm>
                <a:off x="6188178" y="5361938"/>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86" name="Connecteur droit avec flèche 85">
                <a:extLst>
                  <a:ext uri="{FF2B5EF4-FFF2-40B4-BE49-F238E27FC236}">
                    <a16:creationId xmlns:a16="http://schemas.microsoft.com/office/drawing/2014/main" id="{D7931E04-5AA0-472C-8D88-38C22211838A}"/>
                  </a:ext>
                </a:extLst>
              </p:cNvPr>
              <p:cNvCxnSpPr/>
              <p:nvPr/>
            </p:nvCxnSpPr>
            <p:spPr>
              <a:xfrm>
                <a:off x="4627369" y="5361233"/>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7" name="ZoneTexte 86">
                <a:extLst>
                  <a:ext uri="{FF2B5EF4-FFF2-40B4-BE49-F238E27FC236}">
                    <a16:creationId xmlns:a16="http://schemas.microsoft.com/office/drawing/2014/main" id="{E2CB9113-EEFA-44AE-B71B-C906BC4033C6}"/>
                  </a:ext>
                </a:extLst>
              </p:cNvPr>
              <p:cNvSpPr txBox="1"/>
              <p:nvPr/>
            </p:nvSpPr>
            <p:spPr>
              <a:xfrm>
                <a:off x="3040515" y="5025720"/>
                <a:ext cx="1649662" cy="300082"/>
              </a:xfrm>
              <a:prstGeom prst="rect">
                <a:avLst/>
              </a:prstGeom>
              <a:noFill/>
            </p:spPr>
            <p:txBody>
              <a:bodyPr wrap="square" rtlCol="0">
                <a:spAutoFit/>
              </a:bodyPr>
              <a:lstStyle/>
              <a:p>
                <a:pPr algn="ctr"/>
                <a:r>
                  <a:rPr lang="en-US" sz="1350" b="1"/>
                  <a:t>Primordial inflation</a:t>
                </a:r>
              </a:p>
            </p:txBody>
          </p:sp>
          <p:sp>
            <p:nvSpPr>
              <p:cNvPr id="88" name="ZoneTexte 87">
                <a:extLst>
                  <a:ext uri="{FF2B5EF4-FFF2-40B4-BE49-F238E27FC236}">
                    <a16:creationId xmlns:a16="http://schemas.microsoft.com/office/drawing/2014/main" id="{29CE2464-21FF-473D-A08C-84393E875B8F}"/>
                  </a:ext>
                </a:extLst>
              </p:cNvPr>
              <p:cNvSpPr txBox="1"/>
              <p:nvPr/>
            </p:nvSpPr>
            <p:spPr>
              <a:xfrm>
                <a:off x="4654197" y="5051448"/>
                <a:ext cx="1521032" cy="300082"/>
              </a:xfrm>
              <a:prstGeom prst="rect">
                <a:avLst/>
              </a:prstGeom>
              <a:noFill/>
            </p:spPr>
            <p:txBody>
              <a:bodyPr wrap="square" rtlCol="0">
                <a:spAutoFit/>
              </a:bodyPr>
              <a:lstStyle/>
              <a:p>
                <a:pPr algn="ctr"/>
                <a:r>
                  <a:rPr lang="en-US" sz="1350" b="1"/>
                  <a:t>Expansion</a:t>
                </a:r>
              </a:p>
            </p:txBody>
          </p:sp>
          <p:sp>
            <p:nvSpPr>
              <p:cNvPr id="89" name="ZoneTexte 88">
                <a:extLst>
                  <a:ext uri="{FF2B5EF4-FFF2-40B4-BE49-F238E27FC236}">
                    <a16:creationId xmlns:a16="http://schemas.microsoft.com/office/drawing/2014/main" id="{674046B6-CA86-4946-AD09-10E238361C68}"/>
                  </a:ext>
                </a:extLst>
              </p:cNvPr>
              <p:cNvSpPr txBox="1"/>
              <p:nvPr/>
            </p:nvSpPr>
            <p:spPr>
              <a:xfrm>
                <a:off x="6230964" y="5065371"/>
                <a:ext cx="1521032" cy="300082"/>
              </a:xfrm>
              <a:prstGeom prst="rect">
                <a:avLst/>
              </a:prstGeom>
              <a:noFill/>
            </p:spPr>
            <p:txBody>
              <a:bodyPr wrap="square" rtlCol="0">
                <a:spAutoFit/>
              </a:bodyPr>
              <a:lstStyle/>
              <a:p>
                <a:pPr algn="ctr"/>
                <a:r>
                  <a:rPr lang="en-US" sz="1350" b="1"/>
                  <a:t>Late inflation</a:t>
                </a:r>
              </a:p>
            </p:txBody>
          </p:sp>
          <p:cxnSp>
            <p:nvCxnSpPr>
              <p:cNvPr id="90" name="Connecteur droit 89">
                <a:extLst>
                  <a:ext uri="{FF2B5EF4-FFF2-40B4-BE49-F238E27FC236}">
                    <a16:creationId xmlns:a16="http://schemas.microsoft.com/office/drawing/2014/main" id="{CC43D8DF-CF31-4E7B-BA3F-E632DE2B81D9}"/>
                  </a:ext>
                </a:extLst>
              </p:cNvPr>
              <p:cNvCxnSpPr/>
              <p:nvPr/>
            </p:nvCxnSpPr>
            <p:spPr>
              <a:xfrm>
                <a:off x="6199416" y="542487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91" name="Connecteur droit 90">
                <a:extLst>
                  <a:ext uri="{FF2B5EF4-FFF2-40B4-BE49-F238E27FC236}">
                    <a16:creationId xmlns:a16="http://schemas.microsoft.com/office/drawing/2014/main" id="{C4B918FD-1E3D-4664-93D7-6C6724D6D16E}"/>
                  </a:ext>
                </a:extLst>
              </p:cNvPr>
              <p:cNvCxnSpPr/>
              <p:nvPr/>
            </p:nvCxnSpPr>
            <p:spPr>
              <a:xfrm flipH="1">
                <a:off x="6204310" y="4936925"/>
                <a:ext cx="1" cy="154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2" name="ZoneTexte 91">
                <a:extLst>
                  <a:ext uri="{FF2B5EF4-FFF2-40B4-BE49-F238E27FC236}">
                    <a16:creationId xmlns:a16="http://schemas.microsoft.com/office/drawing/2014/main" id="{D7965499-DCC6-422B-9B7F-D7D83140B1A6}"/>
                  </a:ext>
                </a:extLst>
              </p:cNvPr>
              <p:cNvSpPr txBox="1"/>
              <p:nvPr/>
            </p:nvSpPr>
            <p:spPr>
              <a:xfrm>
                <a:off x="5456638" y="5055253"/>
                <a:ext cx="1521032" cy="300082"/>
              </a:xfrm>
              <a:prstGeom prst="rect">
                <a:avLst/>
              </a:prstGeom>
              <a:noFill/>
            </p:spPr>
            <p:txBody>
              <a:bodyPr wrap="square" rtlCol="0">
                <a:spAutoFit/>
              </a:bodyPr>
              <a:lstStyle/>
              <a:p>
                <a:pPr algn="ctr"/>
                <a:r>
                  <a:rPr lang="en-US" sz="1350" b="1"/>
                  <a:t>1 </a:t>
                </a:r>
              </a:p>
            </p:txBody>
          </p:sp>
          <p:sp>
            <p:nvSpPr>
              <p:cNvPr id="93" name="ZoneTexte 92">
                <a:extLst>
                  <a:ext uri="{FF2B5EF4-FFF2-40B4-BE49-F238E27FC236}">
                    <a16:creationId xmlns:a16="http://schemas.microsoft.com/office/drawing/2014/main" id="{57C1A47E-EE89-42BE-8E4F-90C7986DCD4F}"/>
                  </a:ext>
                </a:extLst>
              </p:cNvPr>
              <p:cNvSpPr txBox="1"/>
              <p:nvPr/>
            </p:nvSpPr>
            <p:spPr>
              <a:xfrm>
                <a:off x="2856203" y="4433799"/>
                <a:ext cx="335006" cy="300082"/>
              </a:xfrm>
              <a:prstGeom prst="rect">
                <a:avLst/>
              </a:prstGeom>
              <a:noFill/>
            </p:spPr>
            <p:txBody>
              <a:bodyPr wrap="square" rtlCol="0">
                <a:spAutoFit/>
              </a:bodyPr>
              <a:lstStyle/>
              <a:p>
                <a:pPr algn="ctr"/>
                <a:r>
                  <a:rPr lang="en-US" sz="1350" b="1">
                    <a:latin typeface="Symbol" panose="05050102010706020507" pitchFamily="18" charset="2"/>
                  </a:rPr>
                  <a:t>a</a:t>
                </a:r>
              </a:p>
            </p:txBody>
          </p:sp>
          <p:sp>
            <p:nvSpPr>
              <p:cNvPr id="94" name="ZoneTexte 93">
                <a:extLst>
                  <a:ext uri="{FF2B5EF4-FFF2-40B4-BE49-F238E27FC236}">
                    <a16:creationId xmlns:a16="http://schemas.microsoft.com/office/drawing/2014/main" id="{CD482C5B-2CB5-4069-800D-A79FCC58FE59}"/>
                  </a:ext>
                </a:extLst>
              </p:cNvPr>
              <p:cNvSpPr txBox="1"/>
              <p:nvPr/>
            </p:nvSpPr>
            <p:spPr>
              <a:xfrm>
                <a:off x="5156089" y="3429775"/>
                <a:ext cx="335006" cy="300082"/>
              </a:xfrm>
              <a:prstGeom prst="rect">
                <a:avLst/>
              </a:prstGeom>
              <a:noFill/>
            </p:spPr>
            <p:txBody>
              <a:bodyPr wrap="square" rtlCol="0">
                <a:spAutoFit/>
              </a:bodyPr>
              <a:lstStyle/>
              <a:p>
                <a:pPr algn="ctr"/>
                <a:r>
                  <a:rPr lang="en-US" sz="1350" b="1">
                    <a:latin typeface="Symbol" panose="05050102010706020507" pitchFamily="18" charset="2"/>
                  </a:rPr>
                  <a:t>g</a:t>
                </a:r>
              </a:p>
            </p:txBody>
          </p:sp>
          <p:sp>
            <p:nvSpPr>
              <p:cNvPr id="95" name="ZoneTexte 94">
                <a:extLst>
                  <a:ext uri="{FF2B5EF4-FFF2-40B4-BE49-F238E27FC236}">
                    <a16:creationId xmlns:a16="http://schemas.microsoft.com/office/drawing/2014/main" id="{2BFAAE21-CE21-4F9D-9739-E6703D128747}"/>
                  </a:ext>
                </a:extLst>
              </p:cNvPr>
              <p:cNvSpPr txBox="1"/>
              <p:nvPr/>
            </p:nvSpPr>
            <p:spPr>
              <a:xfrm>
                <a:off x="5567154" y="2581011"/>
                <a:ext cx="335006" cy="300082"/>
              </a:xfrm>
              <a:prstGeom prst="rect">
                <a:avLst/>
              </a:prstGeom>
              <a:noFill/>
            </p:spPr>
            <p:txBody>
              <a:bodyPr wrap="square" rtlCol="0">
                <a:spAutoFit/>
              </a:bodyPr>
              <a:lstStyle/>
              <a:p>
                <a:pPr algn="ctr"/>
                <a:r>
                  <a:rPr lang="en-US" sz="1350" b="1">
                    <a:latin typeface="Symbol" panose="05050102010706020507" pitchFamily="18" charset="2"/>
                  </a:rPr>
                  <a:t>d</a:t>
                </a:r>
              </a:p>
            </p:txBody>
          </p:sp>
          <p:cxnSp>
            <p:nvCxnSpPr>
              <p:cNvPr id="96" name="Connecteur droit 95">
                <a:extLst>
                  <a:ext uri="{FF2B5EF4-FFF2-40B4-BE49-F238E27FC236}">
                    <a16:creationId xmlns:a16="http://schemas.microsoft.com/office/drawing/2014/main" id="{135F708E-0F31-4190-B3B2-701E27DAEE95}"/>
                  </a:ext>
                </a:extLst>
              </p:cNvPr>
              <p:cNvCxnSpPr>
                <a:cxnSpLocks/>
                <a:stCxn id="99" idx="3"/>
              </p:cNvCxnSpPr>
              <p:nvPr/>
            </p:nvCxnSpPr>
            <p:spPr>
              <a:xfrm flipH="1">
                <a:off x="2534287" y="1486367"/>
                <a:ext cx="25094" cy="2325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7" name="Connecteur droit 96">
                <a:extLst>
                  <a:ext uri="{FF2B5EF4-FFF2-40B4-BE49-F238E27FC236}">
                    <a16:creationId xmlns:a16="http://schemas.microsoft.com/office/drawing/2014/main" id="{8B1ACE97-E9F5-461D-9418-C104FFF1A26B}"/>
                  </a:ext>
                </a:extLst>
              </p:cNvPr>
              <p:cNvCxnSpPr>
                <a:cxnSpLocks/>
              </p:cNvCxnSpPr>
              <p:nvPr/>
            </p:nvCxnSpPr>
            <p:spPr>
              <a:xfrm>
                <a:off x="2459131" y="1509619"/>
                <a:ext cx="206279" cy="834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8" name="Connecteur droit 97">
                <a:extLst>
                  <a:ext uri="{FF2B5EF4-FFF2-40B4-BE49-F238E27FC236}">
                    <a16:creationId xmlns:a16="http://schemas.microsoft.com/office/drawing/2014/main" id="{08CA7403-C2AC-47F6-962B-B58D2CCFEF87}"/>
                  </a:ext>
                </a:extLst>
              </p:cNvPr>
              <p:cNvCxnSpPr/>
              <p:nvPr/>
            </p:nvCxnSpPr>
            <p:spPr>
              <a:xfrm>
                <a:off x="2457588" y="4764946"/>
                <a:ext cx="159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99" name="ZoneTexte 98">
                <a:extLst>
                  <a:ext uri="{FF2B5EF4-FFF2-40B4-BE49-F238E27FC236}">
                    <a16:creationId xmlns:a16="http://schemas.microsoft.com/office/drawing/2014/main" id="{E1D55BD3-18EF-49D6-9A74-4419DA5CB99F}"/>
                  </a:ext>
                </a:extLst>
              </p:cNvPr>
              <p:cNvSpPr txBox="1"/>
              <p:nvPr/>
            </p:nvSpPr>
            <p:spPr>
              <a:xfrm>
                <a:off x="2107276" y="1336326"/>
                <a:ext cx="452105" cy="300082"/>
              </a:xfrm>
              <a:prstGeom prst="rect">
                <a:avLst/>
              </a:prstGeom>
              <a:noFill/>
            </p:spPr>
            <p:txBody>
              <a:bodyPr wrap="square" rtlCol="0">
                <a:spAutoFit/>
              </a:bodyPr>
              <a:lstStyle/>
              <a:p>
                <a:r>
                  <a:rPr lang="en-US" sz="1350" b="1"/>
                  <a:t>L</a:t>
                </a:r>
                <a:r>
                  <a:rPr lang="en-US" sz="1350" b="1" baseline="-25000">
                    <a:latin typeface="Symbol" panose="05050102010706020507" pitchFamily="18" charset="2"/>
                  </a:rPr>
                  <a:t>L</a:t>
                </a:r>
                <a:endParaRPr lang="en-US" sz="1350" b="1" baseline="-25000"/>
              </a:p>
            </p:txBody>
          </p:sp>
          <p:sp>
            <p:nvSpPr>
              <p:cNvPr id="100" name="ZoneTexte 99">
                <a:extLst>
                  <a:ext uri="{FF2B5EF4-FFF2-40B4-BE49-F238E27FC236}">
                    <a16:creationId xmlns:a16="http://schemas.microsoft.com/office/drawing/2014/main" id="{EDD8A568-92F6-45AE-9297-E3577DD3373E}"/>
                  </a:ext>
                </a:extLst>
              </p:cNvPr>
              <p:cNvSpPr txBox="1"/>
              <p:nvPr/>
            </p:nvSpPr>
            <p:spPr>
              <a:xfrm>
                <a:off x="2096759" y="4563979"/>
                <a:ext cx="452105" cy="300082"/>
              </a:xfrm>
              <a:prstGeom prst="rect">
                <a:avLst/>
              </a:prstGeom>
              <a:noFill/>
            </p:spPr>
            <p:txBody>
              <a:bodyPr wrap="square" rtlCol="0">
                <a:spAutoFit/>
              </a:bodyPr>
              <a:lstStyle/>
              <a:p>
                <a:r>
                  <a:rPr lang="en-US" sz="1350" b="1" err="1"/>
                  <a:t>L</a:t>
                </a:r>
                <a:r>
                  <a:rPr lang="en-US" sz="1350" b="1" baseline="-25000" err="1">
                    <a:latin typeface="+mj-lt"/>
                  </a:rPr>
                  <a:t>inf</a:t>
                </a:r>
                <a:endParaRPr lang="en-US" sz="1350" b="1" baseline="-25000"/>
              </a:p>
            </p:txBody>
          </p:sp>
          <p:sp>
            <p:nvSpPr>
              <p:cNvPr id="101" name="ZoneTexte 100">
                <a:extLst>
                  <a:ext uri="{FF2B5EF4-FFF2-40B4-BE49-F238E27FC236}">
                    <a16:creationId xmlns:a16="http://schemas.microsoft.com/office/drawing/2014/main" id="{7F3E6B4A-A903-4DA1-BE61-D141886E4A3B}"/>
                  </a:ext>
                </a:extLst>
              </p:cNvPr>
              <p:cNvSpPr txBox="1"/>
              <p:nvPr/>
            </p:nvSpPr>
            <p:spPr>
              <a:xfrm>
                <a:off x="3497331" y="3721637"/>
                <a:ext cx="440096" cy="300082"/>
              </a:xfrm>
              <a:prstGeom prst="rect">
                <a:avLst/>
              </a:prstGeom>
              <a:noFill/>
            </p:spPr>
            <p:txBody>
              <a:bodyPr wrap="square" rtlCol="0">
                <a:spAutoFit/>
              </a:bodyPr>
              <a:lstStyle/>
              <a:p>
                <a:pPr algn="ctr"/>
                <a:r>
                  <a:rPr lang="en-US" sz="1350" b="1">
                    <a:latin typeface="Symbol" panose="05050102010706020507" pitchFamily="18" charset="2"/>
                  </a:rPr>
                  <a:t>l</a:t>
                </a:r>
                <a:r>
                  <a:rPr lang="en-US" sz="1350" b="1" baseline="30000">
                    <a:latin typeface="Symbol" panose="05050102010706020507" pitchFamily="18" charset="2"/>
                  </a:rPr>
                  <a:t>-</a:t>
                </a:r>
                <a:endParaRPr lang="en-US" sz="1350" b="1">
                  <a:latin typeface="Symbol" panose="05050102010706020507" pitchFamily="18" charset="2"/>
                </a:endParaRPr>
              </a:p>
            </p:txBody>
          </p:sp>
          <p:sp>
            <p:nvSpPr>
              <p:cNvPr id="102" name="ZoneTexte 101">
                <a:extLst>
                  <a:ext uri="{FF2B5EF4-FFF2-40B4-BE49-F238E27FC236}">
                    <a16:creationId xmlns:a16="http://schemas.microsoft.com/office/drawing/2014/main" id="{2715FB07-D6CF-4EF8-AC94-072E636047D2}"/>
                  </a:ext>
                </a:extLst>
              </p:cNvPr>
              <p:cNvSpPr txBox="1"/>
              <p:nvPr/>
            </p:nvSpPr>
            <p:spPr>
              <a:xfrm>
                <a:off x="5434817" y="3734327"/>
                <a:ext cx="430461" cy="300082"/>
              </a:xfrm>
              <a:prstGeom prst="rect">
                <a:avLst/>
              </a:prstGeom>
              <a:noFill/>
            </p:spPr>
            <p:txBody>
              <a:bodyPr wrap="square" rtlCol="0">
                <a:spAutoFit/>
              </a:bodyPr>
              <a:lstStyle/>
              <a:p>
                <a:pPr algn="ctr"/>
                <a:r>
                  <a:rPr lang="en-US" sz="1350" b="1">
                    <a:latin typeface="Symbol" panose="05050102010706020507" pitchFamily="18" charset="2"/>
                  </a:rPr>
                  <a:t>l</a:t>
                </a:r>
                <a:r>
                  <a:rPr lang="en-US" sz="1350" b="1" baseline="30000">
                    <a:latin typeface="Symbol" panose="05050102010706020507" pitchFamily="18" charset="2"/>
                  </a:rPr>
                  <a:t>+</a:t>
                </a:r>
                <a:endParaRPr lang="en-US" sz="1350" b="1">
                  <a:latin typeface="Symbol" panose="05050102010706020507" pitchFamily="18" charset="2"/>
                </a:endParaRPr>
              </a:p>
            </p:txBody>
          </p:sp>
          <p:cxnSp>
            <p:nvCxnSpPr>
              <p:cNvPr id="103" name="Connecteur droit 102">
                <a:extLst>
                  <a:ext uri="{FF2B5EF4-FFF2-40B4-BE49-F238E27FC236}">
                    <a16:creationId xmlns:a16="http://schemas.microsoft.com/office/drawing/2014/main" id="{BDB3926C-10F7-413E-8458-3CFF5FEF3334}"/>
                  </a:ext>
                </a:extLst>
              </p:cNvPr>
              <p:cNvCxnSpPr/>
              <p:nvPr/>
            </p:nvCxnSpPr>
            <p:spPr>
              <a:xfrm>
                <a:off x="2860586" y="4935113"/>
                <a:ext cx="0" cy="186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104" name="ZoneTexte 103">
                <a:extLst>
                  <a:ext uri="{FF2B5EF4-FFF2-40B4-BE49-F238E27FC236}">
                    <a16:creationId xmlns:a16="http://schemas.microsoft.com/office/drawing/2014/main" id="{CC846BB5-6F3A-45B0-BBD5-13943BBFD5BC}"/>
                  </a:ext>
                </a:extLst>
              </p:cNvPr>
              <p:cNvSpPr txBox="1"/>
              <p:nvPr/>
            </p:nvSpPr>
            <p:spPr>
              <a:xfrm>
                <a:off x="2762979" y="5064617"/>
                <a:ext cx="835082" cy="300082"/>
              </a:xfrm>
              <a:prstGeom prst="rect">
                <a:avLst/>
              </a:prstGeom>
              <a:noFill/>
            </p:spPr>
            <p:txBody>
              <a:bodyPr wrap="square" rtlCol="0">
                <a:spAutoFit/>
              </a:bodyPr>
              <a:lstStyle/>
              <a:p>
                <a:r>
                  <a:rPr lang="en-US" sz="1350" b="1"/>
                  <a:t>10</a:t>
                </a:r>
                <a:r>
                  <a:rPr lang="en-US" sz="1350" b="1" baseline="30000"/>
                  <a:t>-60</a:t>
                </a:r>
                <a:endParaRPr lang="en-US" sz="1350" b="1"/>
              </a:p>
            </p:txBody>
          </p:sp>
          <p:sp>
            <p:nvSpPr>
              <p:cNvPr id="105" name="ZoneTexte 104">
                <a:extLst>
                  <a:ext uri="{FF2B5EF4-FFF2-40B4-BE49-F238E27FC236}">
                    <a16:creationId xmlns:a16="http://schemas.microsoft.com/office/drawing/2014/main" id="{F8D44B0A-03E2-437D-8843-BB98DE2B6304}"/>
                  </a:ext>
                </a:extLst>
              </p:cNvPr>
              <p:cNvSpPr txBox="1"/>
              <p:nvPr/>
            </p:nvSpPr>
            <p:spPr>
              <a:xfrm>
                <a:off x="2159389" y="4846206"/>
                <a:ext cx="452105" cy="300082"/>
              </a:xfrm>
              <a:prstGeom prst="rect">
                <a:avLst/>
              </a:prstGeom>
              <a:noFill/>
            </p:spPr>
            <p:txBody>
              <a:bodyPr wrap="square" rtlCol="0">
                <a:spAutoFit/>
              </a:bodyPr>
              <a:lstStyle/>
              <a:p>
                <a:r>
                  <a:rPr lang="en-US" sz="1350" b="1"/>
                  <a:t>L</a:t>
                </a:r>
                <a:r>
                  <a:rPr lang="en-US" sz="1350" b="1" baseline="-25000">
                    <a:latin typeface="+mj-lt"/>
                  </a:rPr>
                  <a:t>P</a:t>
                </a:r>
                <a:endParaRPr lang="en-US" sz="1350" b="1" baseline="-25000"/>
              </a:p>
            </p:txBody>
          </p:sp>
          <p:sp>
            <p:nvSpPr>
              <p:cNvPr id="106" name="ZoneTexte 105">
                <a:extLst>
                  <a:ext uri="{FF2B5EF4-FFF2-40B4-BE49-F238E27FC236}">
                    <a16:creationId xmlns:a16="http://schemas.microsoft.com/office/drawing/2014/main" id="{F4A72113-A17E-40C3-A713-3E81171B1734}"/>
                  </a:ext>
                </a:extLst>
              </p:cNvPr>
              <p:cNvSpPr txBox="1"/>
              <p:nvPr/>
            </p:nvSpPr>
            <p:spPr>
              <a:xfrm>
                <a:off x="2713915" y="3336489"/>
                <a:ext cx="1996308" cy="300082"/>
              </a:xfrm>
              <a:prstGeom prst="rect">
                <a:avLst/>
              </a:prstGeom>
              <a:noFill/>
              <a:ln>
                <a:noFill/>
              </a:ln>
            </p:spPr>
            <p:txBody>
              <a:bodyPr wrap="square" rtlCol="0">
                <a:spAutoFit/>
              </a:bodyPr>
              <a:lstStyle/>
              <a:p>
                <a:r>
                  <a:rPr lang="en-US" sz="1350" b="1" u="sng" dirty="0"/>
                  <a:t>Past event horizon</a:t>
                </a:r>
                <a:r>
                  <a:rPr lang="en-US" sz="1350" b="1" dirty="0"/>
                  <a:t> (10</a:t>
                </a:r>
                <a:r>
                  <a:rPr lang="en-US" sz="1350" b="1" baseline="30000" dirty="0"/>
                  <a:t>-36s)</a:t>
                </a:r>
                <a:endParaRPr lang="en-US" sz="1350" b="1" u="sng" dirty="0"/>
              </a:p>
            </p:txBody>
          </p:sp>
          <p:cxnSp>
            <p:nvCxnSpPr>
              <p:cNvPr id="107" name="Connecteur droit avec flèche 106">
                <a:extLst>
                  <a:ext uri="{FF2B5EF4-FFF2-40B4-BE49-F238E27FC236}">
                    <a16:creationId xmlns:a16="http://schemas.microsoft.com/office/drawing/2014/main" id="{CC1C5772-7B2E-4B15-A7E1-FB089DCE50BB}"/>
                  </a:ext>
                </a:extLst>
              </p:cNvPr>
              <p:cNvCxnSpPr/>
              <p:nvPr/>
            </p:nvCxnSpPr>
            <p:spPr>
              <a:xfrm>
                <a:off x="2918514" y="3573529"/>
                <a:ext cx="210374" cy="1183461"/>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8" name="ZoneTexte 107">
                <a:extLst>
                  <a:ext uri="{FF2B5EF4-FFF2-40B4-BE49-F238E27FC236}">
                    <a16:creationId xmlns:a16="http://schemas.microsoft.com/office/drawing/2014/main" id="{04975139-5CB2-48FE-9B98-76D211E053DA}"/>
                  </a:ext>
                </a:extLst>
              </p:cNvPr>
              <p:cNvSpPr txBox="1"/>
              <p:nvPr/>
            </p:nvSpPr>
            <p:spPr>
              <a:xfrm>
                <a:off x="8242261" y="900684"/>
                <a:ext cx="1741573" cy="300082"/>
              </a:xfrm>
              <a:prstGeom prst="rect">
                <a:avLst/>
              </a:prstGeom>
              <a:noFill/>
              <a:ln>
                <a:noFill/>
              </a:ln>
            </p:spPr>
            <p:txBody>
              <a:bodyPr wrap="square" rtlCol="0">
                <a:spAutoFit/>
              </a:bodyPr>
              <a:lstStyle/>
              <a:p>
                <a:r>
                  <a:rPr lang="en-US" sz="1350" b="1" u="sng"/>
                  <a:t>Future event horizon</a:t>
                </a:r>
              </a:p>
            </p:txBody>
          </p:sp>
          <p:cxnSp>
            <p:nvCxnSpPr>
              <p:cNvPr id="109" name="Connecteur droit avec flèche 108">
                <a:extLst>
                  <a:ext uri="{FF2B5EF4-FFF2-40B4-BE49-F238E27FC236}">
                    <a16:creationId xmlns:a16="http://schemas.microsoft.com/office/drawing/2014/main" id="{19C06901-4D74-4FBE-835A-7B2F8937B3C7}"/>
                  </a:ext>
                </a:extLst>
              </p:cNvPr>
              <p:cNvCxnSpPr/>
              <p:nvPr/>
            </p:nvCxnSpPr>
            <p:spPr>
              <a:xfrm flipH="1">
                <a:off x="7771398" y="1135169"/>
                <a:ext cx="1224705" cy="3565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0" name="ZoneTexte 109">
                <a:extLst>
                  <a:ext uri="{FF2B5EF4-FFF2-40B4-BE49-F238E27FC236}">
                    <a16:creationId xmlns:a16="http://schemas.microsoft.com/office/drawing/2014/main" id="{F0D1A18F-8F42-42E1-A282-7FB9BE958DFE}"/>
                  </a:ext>
                </a:extLst>
              </p:cNvPr>
              <p:cNvSpPr txBox="1"/>
              <p:nvPr/>
            </p:nvSpPr>
            <p:spPr>
              <a:xfrm>
                <a:off x="8442052" y="3966061"/>
                <a:ext cx="1741573" cy="300082"/>
              </a:xfrm>
              <a:prstGeom prst="rect">
                <a:avLst/>
              </a:prstGeom>
              <a:noFill/>
              <a:ln>
                <a:noFill/>
              </a:ln>
            </p:spPr>
            <p:txBody>
              <a:bodyPr wrap="square" rtlCol="0">
                <a:spAutoFit/>
              </a:bodyPr>
              <a:lstStyle/>
              <a:p>
                <a:r>
                  <a:rPr lang="en-US" sz="1350" b="1" u="sng" dirty="0"/>
                  <a:t>Reheating</a:t>
                </a:r>
              </a:p>
            </p:txBody>
          </p:sp>
          <p:cxnSp>
            <p:nvCxnSpPr>
              <p:cNvPr id="111" name="Connecteur droit avec flèche 110">
                <a:extLst>
                  <a:ext uri="{FF2B5EF4-FFF2-40B4-BE49-F238E27FC236}">
                    <a16:creationId xmlns:a16="http://schemas.microsoft.com/office/drawing/2014/main" id="{F9FB20D2-E3A4-420D-B7EE-D7BDEC132C1A}"/>
                  </a:ext>
                </a:extLst>
              </p:cNvPr>
              <p:cNvCxnSpPr/>
              <p:nvPr/>
            </p:nvCxnSpPr>
            <p:spPr>
              <a:xfrm flipH="1">
                <a:off x="4676195" y="4204105"/>
                <a:ext cx="4405781" cy="54776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2" name="ZoneTexte 111">
                <a:extLst>
                  <a:ext uri="{FF2B5EF4-FFF2-40B4-BE49-F238E27FC236}">
                    <a16:creationId xmlns:a16="http://schemas.microsoft.com/office/drawing/2014/main" id="{BC0BFA3A-293D-4558-A602-B2FAFC2D367F}"/>
                  </a:ext>
                </a:extLst>
              </p:cNvPr>
              <p:cNvSpPr txBox="1"/>
              <p:nvPr/>
            </p:nvSpPr>
            <p:spPr>
              <a:xfrm>
                <a:off x="5540232" y="638693"/>
                <a:ext cx="1521032" cy="300082"/>
              </a:xfrm>
              <a:prstGeom prst="rect">
                <a:avLst/>
              </a:prstGeom>
              <a:noFill/>
            </p:spPr>
            <p:txBody>
              <a:bodyPr wrap="square" rtlCol="0">
                <a:spAutoFit/>
              </a:bodyPr>
              <a:lstStyle/>
              <a:p>
                <a:pPr algn="ctr"/>
                <a:r>
                  <a:rPr lang="en-US" sz="1350" b="1" dirty="0"/>
                  <a:t> </a:t>
                </a:r>
                <a:r>
                  <a:rPr lang="en-US" sz="1350" b="1" u="sng" dirty="0"/>
                  <a:t>Today</a:t>
                </a:r>
                <a:r>
                  <a:rPr lang="en-US" sz="1350" b="1" dirty="0"/>
                  <a:t>(13,7Gy)</a:t>
                </a:r>
                <a:endParaRPr lang="en-US" sz="1350" b="1" u="sng" dirty="0"/>
              </a:p>
            </p:txBody>
          </p:sp>
          <p:cxnSp>
            <p:nvCxnSpPr>
              <p:cNvPr id="113" name="Connecteur droit avec flèche 112">
                <a:extLst>
                  <a:ext uri="{FF2B5EF4-FFF2-40B4-BE49-F238E27FC236}">
                    <a16:creationId xmlns:a16="http://schemas.microsoft.com/office/drawing/2014/main" id="{B99A45AF-68AC-44EF-88DF-9F967F82F5C6}"/>
                  </a:ext>
                </a:extLst>
              </p:cNvPr>
              <p:cNvCxnSpPr>
                <a:cxnSpLocks/>
              </p:cNvCxnSpPr>
              <p:nvPr/>
            </p:nvCxnSpPr>
            <p:spPr>
              <a:xfrm>
                <a:off x="6039293" y="925032"/>
                <a:ext cx="207901" cy="584587"/>
              </a:xfrm>
              <a:prstGeom prst="straightConnector1">
                <a:avLst/>
              </a:prstGeom>
              <a:ln w="190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4" name="ZoneTexte 113">
                <a:extLst>
                  <a:ext uri="{FF2B5EF4-FFF2-40B4-BE49-F238E27FC236}">
                    <a16:creationId xmlns:a16="http://schemas.microsoft.com/office/drawing/2014/main" id="{E49E3B49-B9AB-477E-9442-AB8C52114536}"/>
                  </a:ext>
                </a:extLst>
              </p:cNvPr>
              <p:cNvSpPr txBox="1"/>
              <p:nvPr/>
            </p:nvSpPr>
            <p:spPr>
              <a:xfrm>
                <a:off x="2502019" y="1228125"/>
                <a:ext cx="3085980" cy="507831"/>
              </a:xfrm>
              <a:prstGeom prst="rect">
                <a:avLst/>
              </a:prstGeom>
              <a:noFill/>
            </p:spPr>
            <p:txBody>
              <a:bodyPr wrap="square" rtlCol="0">
                <a:spAutoFit/>
              </a:bodyPr>
              <a:lstStyle/>
              <a:p>
                <a:pPr algn="ctr"/>
                <a:r>
                  <a:rPr lang="en-US" sz="1350" b="1" u="sng" dirty="0"/>
                  <a:t>From radiation to matter dominance </a:t>
                </a:r>
                <a:r>
                  <a:rPr lang="en-US" sz="1350" b="1" dirty="0"/>
                  <a:t>(72ky)</a:t>
                </a:r>
                <a:endParaRPr lang="en-US" sz="1350" b="1" u="sng" dirty="0"/>
              </a:p>
            </p:txBody>
          </p:sp>
          <p:cxnSp>
            <p:nvCxnSpPr>
              <p:cNvPr id="115" name="Connecteur droit avec flèche 114">
                <a:extLst>
                  <a:ext uri="{FF2B5EF4-FFF2-40B4-BE49-F238E27FC236}">
                    <a16:creationId xmlns:a16="http://schemas.microsoft.com/office/drawing/2014/main" id="{3D524905-9B75-4FFF-AB11-6501D59D39CE}"/>
                  </a:ext>
                </a:extLst>
              </p:cNvPr>
              <p:cNvCxnSpPr>
                <a:cxnSpLocks/>
              </p:cNvCxnSpPr>
              <p:nvPr/>
            </p:nvCxnSpPr>
            <p:spPr>
              <a:xfrm>
                <a:off x="4466229" y="1472697"/>
                <a:ext cx="1502736" cy="34876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6" name="ZoneTexte 115">
                <a:extLst>
                  <a:ext uri="{FF2B5EF4-FFF2-40B4-BE49-F238E27FC236}">
                    <a16:creationId xmlns:a16="http://schemas.microsoft.com/office/drawing/2014/main" id="{454FC240-9E2E-4D23-B714-591E555BFB37}"/>
                  </a:ext>
                </a:extLst>
              </p:cNvPr>
              <p:cNvSpPr txBox="1"/>
              <p:nvPr/>
            </p:nvSpPr>
            <p:spPr>
              <a:xfrm>
                <a:off x="2706394" y="1800192"/>
                <a:ext cx="2163318" cy="300082"/>
              </a:xfrm>
              <a:prstGeom prst="rect">
                <a:avLst/>
              </a:prstGeom>
              <a:noFill/>
              <a:ln>
                <a:noFill/>
              </a:ln>
            </p:spPr>
            <p:txBody>
              <a:bodyPr wrap="square" rtlCol="0">
                <a:spAutoFit/>
              </a:bodyPr>
              <a:lstStyle/>
              <a:p>
                <a:r>
                  <a:rPr lang="en-US" sz="1350" b="1" u="sng" dirty="0"/>
                  <a:t>Color confinement </a:t>
                </a:r>
                <a:r>
                  <a:rPr lang="en-US" sz="1350" b="1" dirty="0"/>
                  <a:t>(10</a:t>
                </a:r>
                <a:r>
                  <a:rPr lang="en-US" sz="1350" b="1" baseline="30000" dirty="0"/>
                  <a:t>-6</a:t>
                </a:r>
                <a:r>
                  <a:rPr lang="en-US" sz="1350" b="1" dirty="0"/>
                  <a:t>s)</a:t>
                </a:r>
                <a:endParaRPr lang="en-US" sz="1350" b="1" u="sng" dirty="0"/>
              </a:p>
            </p:txBody>
          </p:sp>
          <p:cxnSp>
            <p:nvCxnSpPr>
              <p:cNvPr id="117" name="Connecteur droit avec flèche 116">
                <a:extLst>
                  <a:ext uri="{FF2B5EF4-FFF2-40B4-BE49-F238E27FC236}">
                    <a16:creationId xmlns:a16="http://schemas.microsoft.com/office/drawing/2014/main" id="{2BC5256A-4E7E-42E3-8918-4E50AA32DCC1}"/>
                  </a:ext>
                </a:extLst>
              </p:cNvPr>
              <p:cNvCxnSpPr/>
              <p:nvPr/>
            </p:nvCxnSpPr>
            <p:spPr>
              <a:xfrm>
                <a:off x="3749860" y="2037982"/>
                <a:ext cx="1877498" cy="572593"/>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18" name="Connecteur droit 117">
                <a:extLst>
                  <a:ext uri="{FF2B5EF4-FFF2-40B4-BE49-F238E27FC236}">
                    <a16:creationId xmlns:a16="http://schemas.microsoft.com/office/drawing/2014/main" id="{02E36994-EF2E-481A-B49F-24857AAD8017}"/>
                  </a:ext>
                </a:extLst>
              </p:cNvPr>
              <p:cNvCxnSpPr/>
              <p:nvPr/>
            </p:nvCxnSpPr>
            <p:spPr>
              <a:xfrm>
                <a:off x="5620265" y="2623849"/>
                <a:ext cx="22072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19" name="Connecteur droit avec flèche 118">
                <a:extLst>
                  <a:ext uri="{FF2B5EF4-FFF2-40B4-BE49-F238E27FC236}">
                    <a16:creationId xmlns:a16="http://schemas.microsoft.com/office/drawing/2014/main" id="{80EC53E3-9E32-45CC-88C4-C2E2261D6C04}"/>
                  </a:ext>
                </a:extLst>
              </p:cNvPr>
              <p:cNvCxnSpPr/>
              <p:nvPr/>
            </p:nvCxnSpPr>
            <p:spPr>
              <a:xfrm>
                <a:off x="7414836" y="1500205"/>
                <a:ext cx="0" cy="11504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20" name="Connecteur droit avec flèche 119">
                <a:extLst>
                  <a:ext uri="{FF2B5EF4-FFF2-40B4-BE49-F238E27FC236}">
                    <a16:creationId xmlns:a16="http://schemas.microsoft.com/office/drawing/2014/main" id="{E694E9CA-96FB-44DA-8DC0-93FB4D01E72A}"/>
                  </a:ext>
                </a:extLst>
              </p:cNvPr>
              <p:cNvCxnSpPr/>
              <p:nvPr/>
            </p:nvCxnSpPr>
            <p:spPr>
              <a:xfrm>
                <a:off x="7410632" y="2623849"/>
                <a:ext cx="21991" cy="21331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21" name="ZoneTexte 120">
                <a:extLst>
                  <a:ext uri="{FF2B5EF4-FFF2-40B4-BE49-F238E27FC236}">
                    <a16:creationId xmlns:a16="http://schemas.microsoft.com/office/drawing/2014/main" id="{56FE680C-43E7-44BB-8B68-C53DE1D6319F}"/>
                  </a:ext>
                </a:extLst>
              </p:cNvPr>
              <p:cNvSpPr txBox="1"/>
              <p:nvPr/>
            </p:nvSpPr>
            <p:spPr>
              <a:xfrm>
                <a:off x="7517240" y="1959250"/>
                <a:ext cx="2032549" cy="300082"/>
              </a:xfrm>
              <a:prstGeom prst="rect">
                <a:avLst/>
              </a:prstGeom>
              <a:noFill/>
              <a:ln>
                <a:noFill/>
              </a:ln>
            </p:spPr>
            <p:txBody>
              <a:bodyPr wrap="square" rtlCol="0">
                <a:spAutoFit/>
              </a:bodyPr>
              <a:lstStyle/>
              <a:p>
                <a:r>
                  <a:rPr lang="en-US" sz="1350" b="1" u="sng">
                    <a:latin typeface="Symbol" panose="05050102010706020507" pitchFamily="18" charset="2"/>
                  </a:rPr>
                  <a:t>L</a:t>
                </a:r>
                <a:r>
                  <a:rPr lang="en-US" sz="1350" b="1" u="sng">
                    <a:latin typeface="+mj-lt"/>
                  </a:rPr>
                  <a:t>CDM cosmological SM</a:t>
                </a:r>
                <a:endParaRPr lang="en-US" sz="1350" b="1" u="sng">
                  <a:latin typeface="Symbol" panose="05050102010706020507" pitchFamily="18" charset="2"/>
                </a:endParaRPr>
              </a:p>
            </p:txBody>
          </p:sp>
          <p:sp>
            <p:nvSpPr>
              <p:cNvPr id="122" name="ZoneTexte 121">
                <a:extLst>
                  <a:ext uri="{FF2B5EF4-FFF2-40B4-BE49-F238E27FC236}">
                    <a16:creationId xmlns:a16="http://schemas.microsoft.com/office/drawing/2014/main" id="{EBDC418F-BFB4-4962-87AF-28698AD8D418}"/>
                  </a:ext>
                </a:extLst>
              </p:cNvPr>
              <p:cNvSpPr txBox="1"/>
              <p:nvPr/>
            </p:nvSpPr>
            <p:spPr>
              <a:xfrm>
                <a:off x="7533853" y="3423488"/>
                <a:ext cx="1741573" cy="300082"/>
              </a:xfrm>
              <a:prstGeom prst="rect">
                <a:avLst/>
              </a:prstGeom>
              <a:noFill/>
              <a:ln>
                <a:noFill/>
              </a:ln>
            </p:spPr>
            <p:txBody>
              <a:bodyPr wrap="square" rtlCol="0">
                <a:spAutoFit/>
              </a:bodyPr>
              <a:lstStyle/>
              <a:p>
                <a:r>
                  <a:rPr lang="en-US" sz="1350" b="1" u="sng"/>
                  <a:t>HEP standard model</a:t>
                </a:r>
              </a:p>
            </p:txBody>
          </p:sp>
          <p:sp>
            <p:nvSpPr>
              <p:cNvPr id="123" name="ZoneTexte 122">
                <a:extLst>
                  <a:ext uri="{FF2B5EF4-FFF2-40B4-BE49-F238E27FC236}">
                    <a16:creationId xmlns:a16="http://schemas.microsoft.com/office/drawing/2014/main" id="{557F4144-E6B1-47B2-9610-D9ED5BF8E92F}"/>
                  </a:ext>
                </a:extLst>
              </p:cNvPr>
              <p:cNvSpPr txBox="1"/>
              <p:nvPr/>
            </p:nvSpPr>
            <p:spPr>
              <a:xfrm>
                <a:off x="3125509" y="5397162"/>
                <a:ext cx="1382756" cy="300082"/>
              </a:xfrm>
              <a:prstGeom prst="rect">
                <a:avLst/>
              </a:prstGeom>
              <a:noFill/>
            </p:spPr>
            <p:txBody>
              <a:bodyPr wrap="square" rtlCol="0">
                <a:spAutoFit/>
              </a:bodyPr>
              <a:lstStyle/>
              <a:p>
                <a:pPr algn="ctr"/>
                <a:r>
                  <a:rPr lang="en-US" sz="1350" b="1"/>
                  <a:t>BSM physics</a:t>
                </a:r>
              </a:p>
            </p:txBody>
          </p:sp>
          <p:sp>
            <p:nvSpPr>
              <p:cNvPr id="124" name="ZoneTexte 123">
                <a:extLst>
                  <a:ext uri="{FF2B5EF4-FFF2-40B4-BE49-F238E27FC236}">
                    <a16:creationId xmlns:a16="http://schemas.microsoft.com/office/drawing/2014/main" id="{62D7D42A-B014-4304-92FA-93B98378F643}"/>
                  </a:ext>
                </a:extLst>
              </p:cNvPr>
              <p:cNvSpPr txBox="1"/>
              <p:nvPr/>
            </p:nvSpPr>
            <p:spPr>
              <a:xfrm>
                <a:off x="7692510" y="1178180"/>
                <a:ext cx="335006" cy="300082"/>
              </a:xfrm>
              <a:prstGeom prst="rect">
                <a:avLst/>
              </a:prstGeom>
              <a:noFill/>
            </p:spPr>
            <p:txBody>
              <a:bodyPr wrap="square" rtlCol="0">
                <a:spAutoFit/>
              </a:bodyPr>
              <a:lstStyle/>
              <a:p>
                <a:pPr algn="ctr"/>
                <a:r>
                  <a:rPr lang="en-US" sz="1350" b="1">
                    <a:latin typeface="Symbol" panose="05050102010706020507" pitchFamily="18" charset="2"/>
                  </a:rPr>
                  <a:t>w</a:t>
                </a:r>
              </a:p>
            </p:txBody>
          </p:sp>
          <p:cxnSp>
            <p:nvCxnSpPr>
              <p:cNvPr id="125" name="Connecteur droit 124">
                <a:extLst>
                  <a:ext uri="{FF2B5EF4-FFF2-40B4-BE49-F238E27FC236}">
                    <a16:creationId xmlns:a16="http://schemas.microsoft.com/office/drawing/2014/main" id="{33548653-885A-40DF-B130-5EE73952F986}"/>
                  </a:ext>
                </a:extLst>
              </p:cNvPr>
              <p:cNvCxnSpPr/>
              <p:nvPr/>
            </p:nvCxnSpPr>
            <p:spPr>
              <a:xfrm flipH="1">
                <a:off x="6197822" y="1501446"/>
                <a:ext cx="30040" cy="356357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6" name="Connecteur droit 125">
                <a:extLst>
                  <a:ext uri="{FF2B5EF4-FFF2-40B4-BE49-F238E27FC236}">
                    <a16:creationId xmlns:a16="http://schemas.microsoft.com/office/drawing/2014/main" id="{DCF339FC-D82C-48AD-9384-2AC79ED6FA4A}"/>
                  </a:ext>
                </a:extLst>
              </p:cNvPr>
              <p:cNvCxnSpPr/>
              <p:nvPr/>
            </p:nvCxnSpPr>
            <p:spPr>
              <a:xfrm>
                <a:off x="7796642" y="1478262"/>
                <a:ext cx="0" cy="35440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7" name="Connecteur droit 126">
                <a:extLst>
                  <a:ext uri="{FF2B5EF4-FFF2-40B4-BE49-F238E27FC236}">
                    <a16:creationId xmlns:a16="http://schemas.microsoft.com/office/drawing/2014/main" id="{98D75F12-5D8A-4262-82D7-F1B14239D9BC}"/>
                  </a:ext>
                </a:extLst>
              </p:cNvPr>
              <p:cNvCxnSpPr/>
              <p:nvPr/>
            </p:nvCxnSpPr>
            <p:spPr>
              <a:xfrm>
                <a:off x="4670780" y="4721733"/>
                <a:ext cx="0" cy="306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8" name="Connecteur droit 127">
                <a:extLst>
                  <a:ext uri="{FF2B5EF4-FFF2-40B4-BE49-F238E27FC236}">
                    <a16:creationId xmlns:a16="http://schemas.microsoft.com/office/drawing/2014/main" id="{D183B863-5036-42D2-A12D-71BE80D7344F}"/>
                  </a:ext>
                </a:extLst>
              </p:cNvPr>
              <p:cNvCxnSpPr/>
              <p:nvPr/>
            </p:nvCxnSpPr>
            <p:spPr>
              <a:xfrm flipH="1">
                <a:off x="3112568" y="4733881"/>
                <a:ext cx="10721" cy="281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9" name="Connecteur droit 128">
                <a:extLst>
                  <a:ext uri="{FF2B5EF4-FFF2-40B4-BE49-F238E27FC236}">
                    <a16:creationId xmlns:a16="http://schemas.microsoft.com/office/drawing/2014/main" id="{4C2EEDA8-B2F3-4540-A7B0-F83C8BF73A90}"/>
                  </a:ext>
                </a:extLst>
              </p:cNvPr>
              <p:cNvCxnSpPr/>
              <p:nvPr/>
            </p:nvCxnSpPr>
            <p:spPr>
              <a:xfrm>
                <a:off x="4606151" y="4750608"/>
                <a:ext cx="3165247" cy="4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0" name="ZoneTexte 129">
                <a:extLst>
                  <a:ext uri="{FF2B5EF4-FFF2-40B4-BE49-F238E27FC236}">
                    <a16:creationId xmlns:a16="http://schemas.microsoft.com/office/drawing/2014/main" id="{E27649D2-FE73-4C0D-874D-779CBAD0D47A}"/>
                  </a:ext>
                </a:extLst>
              </p:cNvPr>
              <p:cNvSpPr txBox="1"/>
              <p:nvPr/>
            </p:nvSpPr>
            <p:spPr>
              <a:xfrm>
                <a:off x="2706393" y="2604218"/>
                <a:ext cx="2556723" cy="300082"/>
              </a:xfrm>
              <a:prstGeom prst="rect">
                <a:avLst/>
              </a:prstGeom>
              <a:noFill/>
              <a:ln>
                <a:noFill/>
              </a:ln>
            </p:spPr>
            <p:txBody>
              <a:bodyPr wrap="square" rtlCol="0">
                <a:spAutoFit/>
              </a:bodyPr>
              <a:lstStyle/>
              <a:p>
                <a:r>
                  <a:rPr lang="en-US" sz="1350" b="1" u="sng" dirty="0"/>
                  <a:t>EW symmetry breaking</a:t>
                </a:r>
                <a:r>
                  <a:rPr lang="en-US" sz="1350" b="1" dirty="0"/>
                  <a:t> (10</a:t>
                </a:r>
                <a:r>
                  <a:rPr lang="en-US" sz="1350" b="1" baseline="30000" dirty="0"/>
                  <a:t>-12</a:t>
                </a:r>
                <a:r>
                  <a:rPr lang="en-US" sz="1350" b="1" dirty="0"/>
                  <a:t>s)</a:t>
                </a:r>
                <a:endParaRPr lang="en-US" sz="1350" b="1" u="sng" dirty="0"/>
              </a:p>
            </p:txBody>
          </p:sp>
          <p:cxnSp>
            <p:nvCxnSpPr>
              <p:cNvPr id="131" name="Connecteur droit avec flèche 130">
                <a:extLst>
                  <a:ext uri="{FF2B5EF4-FFF2-40B4-BE49-F238E27FC236}">
                    <a16:creationId xmlns:a16="http://schemas.microsoft.com/office/drawing/2014/main" id="{9AD4A191-563D-4172-8194-DC9ECBB74937}"/>
                  </a:ext>
                </a:extLst>
              </p:cNvPr>
              <p:cNvCxnSpPr/>
              <p:nvPr/>
            </p:nvCxnSpPr>
            <p:spPr>
              <a:xfrm>
                <a:off x="3530582" y="2823837"/>
                <a:ext cx="1657163" cy="74969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2" name="ZoneTexte 131">
                <a:extLst>
                  <a:ext uri="{FF2B5EF4-FFF2-40B4-BE49-F238E27FC236}">
                    <a16:creationId xmlns:a16="http://schemas.microsoft.com/office/drawing/2014/main" id="{6323BE04-13B6-4F37-921F-1744D5C1B848}"/>
                  </a:ext>
                </a:extLst>
              </p:cNvPr>
              <p:cNvSpPr txBox="1"/>
              <p:nvPr/>
            </p:nvSpPr>
            <p:spPr>
              <a:xfrm>
                <a:off x="6181210" y="1178180"/>
                <a:ext cx="335006" cy="300082"/>
              </a:xfrm>
              <a:prstGeom prst="rect">
                <a:avLst/>
              </a:prstGeom>
              <a:noFill/>
            </p:spPr>
            <p:txBody>
              <a:bodyPr wrap="square" rtlCol="0">
                <a:spAutoFit/>
              </a:bodyPr>
              <a:lstStyle/>
              <a:p>
                <a:pPr algn="ctr"/>
                <a:r>
                  <a:rPr lang="en-US" sz="1350" b="1">
                    <a:latin typeface="Symbol" panose="05050102010706020507" pitchFamily="18" charset="2"/>
                  </a:rPr>
                  <a:t>y</a:t>
                </a:r>
              </a:p>
            </p:txBody>
          </p:sp>
          <p:cxnSp>
            <p:nvCxnSpPr>
              <p:cNvPr id="133" name="Connecteur droit 132">
                <a:extLst>
                  <a:ext uri="{FF2B5EF4-FFF2-40B4-BE49-F238E27FC236}">
                    <a16:creationId xmlns:a16="http://schemas.microsoft.com/office/drawing/2014/main" id="{D97E158D-9AF7-49D5-B331-821C9E268EA1}"/>
                  </a:ext>
                </a:extLst>
              </p:cNvPr>
              <p:cNvCxnSpPr/>
              <p:nvPr/>
            </p:nvCxnSpPr>
            <p:spPr>
              <a:xfrm flipH="1">
                <a:off x="3566107" y="1519737"/>
                <a:ext cx="3417805" cy="35166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134" name="ZoneTexte 133">
                <a:extLst>
                  <a:ext uri="{FF2B5EF4-FFF2-40B4-BE49-F238E27FC236}">
                    <a16:creationId xmlns:a16="http://schemas.microsoft.com/office/drawing/2014/main" id="{97F61E93-BC97-4E77-8C67-10D372C9E018}"/>
                  </a:ext>
                </a:extLst>
              </p:cNvPr>
              <p:cNvSpPr txBox="1"/>
              <p:nvPr/>
            </p:nvSpPr>
            <p:spPr>
              <a:xfrm>
                <a:off x="4273645" y="3728017"/>
                <a:ext cx="430461" cy="300082"/>
              </a:xfrm>
              <a:prstGeom prst="rect">
                <a:avLst/>
              </a:prstGeom>
              <a:noFill/>
            </p:spPr>
            <p:txBody>
              <a:bodyPr wrap="square" rtlCol="0">
                <a:spAutoFit/>
              </a:bodyPr>
              <a:lstStyle/>
              <a:p>
                <a:pPr algn="ctr"/>
                <a:r>
                  <a:rPr lang="en-US" sz="1350" b="1">
                    <a:latin typeface="Symbol" panose="05050102010706020507" pitchFamily="18" charset="2"/>
                  </a:rPr>
                  <a:t>l</a:t>
                </a:r>
                <a:endParaRPr lang="en-US" sz="1350" b="1" baseline="30000">
                  <a:latin typeface="Symbol" panose="05050102010706020507" pitchFamily="18" charset="2"/>
                </a:endParaRPr>
              </a:p>
            </p:txBody>
          </p:sp>
          <p:sp>
            <p:nvSpPr>
              <p:cNvPr id="135" name="ZoneTexte 134">
                <a:extLst>
                  <a:ext uri="{FF2B5EF4-FFF2-40B4-BE49-F238E27FC236}">
                    <a16:creationId xmlns:a16="http://schemas.microsoft.com/office/drawing/2014/main" id="{A6865F79-2850-4CAB-AF27-4AF7F465D588}"/>
                  </a:ext>
                </a:extLst>
              </p:cNvPr>
              <p:cNvSpPr txBox="1"/>
              <p:nvPr/>
            </p:nvSpPr>
            <p:spPr>
              <a:xfrm>
                <a:off x="5968965" y="1730205"/>
                <a:ext cx="351295" cy="307777"/>
              </a:xfrm>
              <a:prstGeom prst="rect">
                <a:avLst/>
              </a:prstGeom>
              <a:noFill/>
            </p:spPr>
            <p:txBody>
              <a:bodyPr wrap="square" rtlCol="0">
                <a:spAutoFit/>
              </a:bodyPr>
              <a:lstStyle/>
              <a:p>
                <a:pPr algn="ctr"/>
                <a:r>
                  <a:rPr lang="fr-FR" sz="1400">
                    <a:latin typeface="Symbol" panose="05050102010706020507" pitchFamily="18" charset="2"/>
                  </a:rPr>
                  <a:t>e</a:t>
                </a:r>
                <a:endParaRPr lang="en-US" sz="1400">
                  <a:latin typeface="Symbol" panose="05050102010706020507" pitchFamily="18" charset="2"/>
                </a:endParaRPr>
              </a:p>
            </p:txBody>
          </p:sp>
          <p:sp>
            <p:nvSpPr>
              <p:cNvPr id="136" name="ZoneTexte 135">
                <a:extLst>
                  <a:ext uri="{FF2B5EF4-FFF2-40B4-BE49-F238E27FC236}">
                    <a16:creationId xmlns:a16="http://schemas.microsoft.com/office/drawing/2014/main" id="{2AAF6918-06C0-4C4A-98C9-4157F8A8EA61}"/>
                  </a:ext>
                </a:extLst>
              </p:cNvPr>
              <p:cNvSpPr txBox="1"/>
              <p:nvPr/>
            </p:nvSpPr>
            <p:spPr>
              <a:xfrm>
                <a:off x="4383486" y="4381420"/>
                <a:ext cx="351295" cy="307777"/>
              </a:xfrm>
              <a:prstGeom prst="rect">
                <a:avLst/>
              </a:prstGeom>
              <a:noFill/>
            </p:spPr>
            <p:txBody>
              <a:bodyPr wrap="square" rtlCol="0">
                <a:spAutoFit/>
              </a:bodyPr>
              <a:lstStyle/>
              <a:p>
                <a:pPr algn="ctr"/>
                <a:r>
                  <a:rPr lang="fr-FR" sz="1400">
                    <a:latin typeface="Symbol" panose="05050102010706020507" pitchFamily="18" charset="2"/>
                  </a:rPr>
                  <a:t>b</a:t>
                </a:r>
                <a:endParaRPr lang="en-US" sz="1400">
                  <a:latin typeface="Symbol" panose="05050102010706020507" pitchFamily="18" charset="2"/>
                </a:endParaRPr>
              </a:p>
            </p:txBody>
          </p:sp>
          <p:sp>
            <p:nvSpPr>
              <p:cNvPr id="137" name="ZoneTexte 136">
                <a:extLst>
                  <a:ext uri="{FF2B5EF4-FFF2-40B4-BE49-F238E27FC236}">
                    <a16:creationId xmlns:a16="http://schemas.microsoft.com/office/drawing/2014/main" id="{974E72FA-0496-4A44-8A63-36A33E1CF2A0}"/>
                  </a:ext>
                </a:extLst>
              </p:cNvPr>
              <p:cNvSpPr txBox="1"/>
              <p:nvPr/>
            </p:nvSpPr>
            <p:spPr>
              <a:xfrm>
                <a:off x="3345536" y="551186"/>
                <a:ext cx="3085980" cy="300082"/>
              </a:xfrm>
              <a:prstGeom prst="rect">
                <a:avLst/>
              </a:prstGeom>
              <a:noFill/>
            </p:spPr>
            <p:txBody>
              <a:bodyPr wrap="square" rtlCol="0">
                <a:spAutoFit/>
              </a:bodyPr>
              <a:lstStyle/>
              <a:p>
                <a:pPr algn="ctr"/>
                <a:r>
                  <a:rPr lang="en-US" sz="1350" b="1" u="sng" dirty="0">
                    <a:solidFill>
                      <a:srgbClr val="FF0000"/>
                    </a:solidFill>
                  </a:rPr>
                  <a:t>CMB emission</a:t>
                </a:r>
                <a:r>
                  <a:rPr lang="en-US" sz="1350" b="1" dirty="0">
                    <a:solidFill>
                      <a:srgbClr val="FF0000"/>
                    </a:solidFill>
                  </a:rPr>
                  <a:t> (379ky)</a:t>
                </a:r>
                <a:endParaRPr lang="en-US" sz="1350" b="1" u="sng" dirty="0">
                  <a:solidFill>
                    <a:srgbClr val="FF0000"/>
                  </a:solidFill>
                </a:endParaRPr>
              </a:p>
            </p:txBody>
          </p:sp>
        </p:grpSp>
        <p:cxnSp>
          <p:nvCxnSpPr>
            <p:cNvPr id="73" name="Connecteur droit avec flèche 72">
              <a:extLst>
                <a:ext uri="{FF2B5EF4-FFF2-40B4-BE49-F238E27FC236}">
                  <a16:creationId xmlns:a16="http://schemas.microsoft.com/office/drawing/2014/main" id="{0610A88C-01D9-485A-BDDE-C4EBCBFD3D84}"/>
                </a:ext>
              </a:extLst>
            </p:cNvPr>
            <p:cNvCxnSpPr>
              <a:cxnSpLocks/>
            </p:cNvCxnSpPr>
            <p:nvPr/>
          </p:nvCxnSpPr>
          <p:spPr>
            <a:xfrm>
              <a:off x="4657060" y="1297172"/>
              <a:ext cx="1041991" cy="839972"/>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3191451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4EE0B244-F841-4658-B5DF-811075C5973C}"/>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3" name="Espace réservé du numéro de diapositive 2">
            <a:extLst>
              <a:ext uri="{FF2B5EF4-FFF2-40B4-BE49-F238E27FC236}">
                <a16:creationId xmlns:a16="http://schemas.microsoft.com/office/drawing/2014/main" id="{238C8CFB-59EB-4452-A142-84DD7F638A62}"/>
              </a:ext>
            </a:extLst>
          </p:cNvPr>
          <p:cNvSpPr>
            <a:spLocks noGrp="1"/>
          </p:cNvSpPr>
          <p:nvPr>
            <p:ph type="sldNum" sz="quarter" idx="12"/>
          </p:nvPr>
        </p:nvSpPr>
        <p:spPr/>
        <p:txBody>
          <a:bodyPr/>
          <a:lstStyle/>
          <a:p>
            <a:fld id="{2B7FA1AE-4CF5-47D1-9DB3-0FB7E57F9669}" type="slidenum">
              <a:rPr lang="en-US" smtClean="0"/>
              <a:t>6</a:t>
            </a:fld>
            <a:endParaRPr lang="en-US"/>
          </a:p>
        </p:txBody>
      </p:sp>
      <p:pic>
        <p:nvPicPr>
          <p:cNvPr id="5" name="Image 4">
            <a:extLst>
              <a:ext uri="{FF2B5EF4-FFF2-40B4-BE49-F238E27FC236}">
                <a16:creationId xmlns:a16="http://schemas.microsoft.com/office/drawing/2014/main" id="{7A340B56-E974-4DD3-87B7-3DB8ADD8E711}"/>
              </a:ext>
            </a:extLst>
          </p:cNvPr>
          <p:cNvPicPr>
            <a:picLocks noChangeAspect="1"/>
          </p:cNvPicPr>
          <p:nvPr/>
        </p:nvPicPr>
        <p:blipFill>
          <a:blip r:embed="rId2"/>
          <a:stretch>
            <a:fillRect/>
          </a:stretch>
        </p:blipFill>
        <p:spPr>
          <a:xfrm>
            <a:off x="2028825" y="381000"/>
            <a:ext cx="8134350" cy="6096000"/>
          </a:xfrm>
          <a:prstGeom prst="rect">
            <a:avLst/>
          </a:prstGeom>
        </p:spPr>
      </p:pic>
      <p:sp>
        <p:nvSpPr>
          <p:cNvPr id="6" name="Espace réservé de la date 5">
            <a:extLst>
              <a:ext uri="{FF2B5EF4-FFF2-40B4-BE49-F238E27FC236}">
                <a16:creationId xmlns:a16="http://schemas.microsoft.com/office/drawing/2014/main" id="{917B5E38-B4B3-4753-92B4-CC1FFE8B0CE3}"/>
              </a:ext>
            </a:extLst>
          </p:cNvPr>
          <p:cNvSpPr>
            <a:spLocks noGrp="1"/>
          </p:cNvSpPr>
          <p:nvPr>
            <p:ph type="dt" sz="half" idx="10"/>
          </p:nvPr>
        </p:nvSpPr>
        <p:spPr/>
        <p:txBody>
          <a:bodyPr/>
          <a:lstStyle/>
          <a:p>
            <a:r>
              <a:rPr lang="fr-FR"/>
              <a:t>07/03/2022</a:t>
            </a:r>
            <a:endParaRPr lang="en-US"/>
          </a:p>
        </p:txBody>
      </p:sp>
      <p:sp>
        <p:nvSpPr>
          <p:cNvPr id="7" name="ZoneTexte 6">
            <a:extLst>
              <a:ext uri="{FF2B5EF4-FFF2-40B4-BE49-F238E27FC236}">
                <a16:creationId xmlns:a16="http://schemas.microsoft.com/office/drawing/2014/main" id="{22F1914C-0BA9-416B-946F-DE62798B0FE7}"/>
              </a:ext>
            </a:extLst>
          </p:cNvPr>
          <p:cNvSpPr txBox="1"/>
          <p:nvPr/>
        </p:nvSpPr>
        <p:spPr>
          <a:xfrm>
            <a:off x="8112641" y="1265275"/>
            <a:ext cx="3934047" cy="1077218"/>
          </a:xfrm>
          <a:prstGeom prst="rect">
            <a:avLst/>
          </a:prstGeom>
          <a:noFill/>
          <a:ln w="19050">
            <a:solidFill>
              <a:schemeClr val="tx1"/>
            </a:solidFill>
          </a:ln>
        </p:spPr>
        <p:txBody>
          <a:bodyPr wrap="square" rtlCol="0">
            <a:spAutoFit/>
          </a:bodyPr>
          <a:lstStyle/>
          <a:p>
            <a:r>
              <a:rPr lang="en-US" sz="1600" b="1" dirty="0" err="1"/>
              <a:t>Gazeau</a:t>
            </a:r>
            <a:r>
              <a:rPr lang="en-US" sz="1600" b="1" dirty="0"/>
              <a:t>, J.-P. Mass in de Sitter and Anti-de Sitter Universes with Regard to Dark Matter. Universe 2020, 6, 66. Available online: https://www.mdpi.com/2218-1997/6/5/66</a:t>
            </a:r>
          </a:p>
        </p:txBody>
      </p:sp>
    </p:spTree>
    <p:extLst>
      <p:ext uri="{BB962C8B-B14F-4D97-AF65-F5344CB8AC3E}">
        <p14:creationId xmlns:p14="http://schemas.microsoft.com/office/powerpoint/2010/main" val="19763693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e 7">
            <a:extLst>
              <a:ext uri="{FF2B5EF4-FFF2-40B4-BE49-F238E27FC236}">
                <a16:creationId xmlns:a16="http://schemas.microsoft.com/office/drawing/2014/main" id="{17128146-E44B-4997-92FD-0372DC5B2D09}"/>
              </a:ext>
            </a:extLst>
          </p:cNvPr>
          <p:cNvGrpSpPr/>
          <p:nvPr/>
        </p:nvGrpSpPr>
        <p:grpSpPr>
          <a:xfrm>
            <a:off x="595292" y="88496"/>
            <a:ext cx="4497704" cy="6769504"/>
            <a:chOff x="3327859" y="0"/>
            <a:chExt cx="4497704" cy="6769504"/>
          </a:xfrm>
        </p:grpSpPr>
        <p:pic>
          <p:nvPicPr>
            <p:cNvPr id="4" name="Image 3">
              <a:extLst>
                <a:ext uri="{FF2B5EF4-FFF2-40B4-BE49-F238E27FC236}">
                  <a16:creationId xmlns:a16="http://schemas.microsoft.com/office/drawing/2014/main" id="{AAE40275-8983-4BE6-9EDC-555F2E3E26F1}"/>
                </a:ext>
              </a:extLst>
            </p:cNvPr>
            <p:cNvPicPr>
              <a:picLocks noChangeAspect="1"/>
            </p:cNvPicPr>
            <p:nvPr/>
          </p:nvPicPr>
          <p:blipFill>
            <a:blip r:embed="rId3"/>
            <a:stretch>
              <a:fillRect/>
            </a:stretch>
          </p:blipFill>
          <p:spPr>
            <a:xfrm>
              <a:off x="3327859" y="0"/>
              <a:ext cx="4497704" cy="6769504"/>
            </a:xfrm>
            <a:prstGeom prst="rect">
              <a:avLst/>
            </a:prstGeom>
          </p:spPr>
        </p:pic>
        <p:cxnSp>
          <p:nvCxnSpPr>
            <p:cNvPr id="6" name="Connecteur droit 5">
              <a:extLst>
                <a:ext uri="{FF2B5EF4-FFF2-40B4-BE49-F238E27FC236}">
                  <a16:creationId xmlns:a16="http://schemas.microsoft.com/office/drawing/2014/main" id="{96591F35-4E7A-4DA4-94FA-BB2926178264}"/>
                </a:ext>
              </a:extLst>
            </p:cNvPr>
            <p:cNvCxnSpPr>
              <a:cxnSpLocks/>
            </p:cNvCxnSpPr>
            <p:nvPr/>
          </p:nvCxnSpPr>
          <p:spPr>
            <a:xfrm flipV="1">
              <a:off x="4167963" y="244549"/>
              <a:ext cx="2945218" cy="58585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9" name="ZoneTexte 8">
            <a:extLst>
              <a:ext uri="{FF2B5EF4-FFF2-40B4-BE49-F238E27FC236}">
                <a16:creationId xmlns:a16="http://schemas.microsoft.com/office/drawing/2014/main" id="{CA33680D-E9A6-4032-AE10-DBCCCB6F3947}"/>
              </a:ext>
            </a:extLst>
          </p:cNvPr>
          <p:cNvSpPr txBox="1"/>
          <p:nvPr/>
        </p:nvSpPr>
        <p:spPr>
          <a:xfrm>
            <a:off x="5401340" y="925033"/>
            <a:ext cx="2541181" cy="369332"/>
          </a:xfrm>
          <a:prstGeom prst="rect">
            <a:avLst/>
          </a:prstGeom>
          <a:noFill/>
        </p:spPr>
        <p:txBody>
          <a:bodyPr wrap="square" rtlCol="0">
            <a:spAutoFit/>
          </a:bodyPr>
          <a:lstStyle/>
          <a:p>
            <a:pPr algn="ctr"/>
            <a:endParaRPr lang="en-US"/>
          </a:p>
        </p:txBody>
      </p:sp>
      <p:sp>
        <p:nvSpPr>
          <p:cNvPr id="2" name="ZoneTexte 1">
            <a:extLst>
              <a:ext uri="{FF2B5EF4-FFF2-40B4-BE49-F238E27FC236}">
                <a16:creationId xmlns:a16="http://schemas.microsoft.com/office/drawing/2014/main" id="{6E6F6492-3877-42AC-A294-8AD717AE24AB}"/>
              </a:ext>
            </a:extLst>
          </p:cNvPr>
          <p:cNvSpPr txBox="1"/>
          <p:nvPr/>
        </p:nvSpPr>
        <p:spPr>
          <a:xfrm>
            <a:off x="5124893" y="340241"/>
            <a:ext cx="2966484" cy="646331"/>
          </a:xfrm>
          <a:prstGeom prst="rect">
            <a:avLst/>
          </a:prstGeom>
          <a:noFill/>
          <a:ln w="19050">
            <a:solidFill>
              <a:schemeClr val="tx1"/>
            </a:solidFill>
          </a:ln>
        </p:spPr>
        <p:txBody>
          <a:bodyPr wrap="square" rtlCol="0">
            <a:spAutoFit/>
          </a:bodyPr>
          <a:lstStyle/>
          <a:p>
            <a:r>
              <a:rPr lang="en-US" b="1" dirty="0">
                <a:solidFill>
                  <a:srgbClr val="FF0000"/>
                </a:solidFill>
                <a:latin typeface="Symbol" panose="05050102010706020507" pitchFamily="18" charset="2"/>
              </a:rPr>
              <a:t>W</a:t>
            </a:r>
            <a:r>
              <a:rPr lang="en-US" b="1" baseline="-25000" dirty="0">
                <a:solidFill>
                  <a:srgbClr val="FF0000"/>
                </a:solidFill>
                <a:latin typeface="+mj-lt"/>
              </a:rPr>
              <a:t>DM</a:t>
            </a:r>
            <a:r>
              <a:rPr lang="en-US" b="1" dirty="0">
                <a:solidFill>
                  <a:srgbClr val="FF0000"/>
                </a:solidFill>
                <a:latin typeface="+mj-lt"/>
              </a:rPr>
              <a:t>=1/2</a:t>
            </a:r>
            <a:r>
              <a:rPr lang="en-US" b="1" dirty="0">
                <a:solidFill>
                  <a:srgbClr val="FF0000"/>
                </a:solidFill>
                <a:latin typeface="Symbol" panose="05050102010706020507" pitchFamily="18" charset="2"/>
              </a:rPr>
              <a:t>W</a:t>
            </a:r>
            <a:r>
              <a:rPr lang="en-US" b="1" baseline="-25000" dirty="0">
                <a:solidFill>
                  <a:srgbClr val="FF0000"/>
                </a:solidFill>
                <a:latin typeface="Symbol" panose="05050102010706020507" pitchFamily="18" charset="2"/>
              </a:rPr>
              <a:t>L</a:t>
            </a:r>
            <a:r>
              <a:rPr lang="en-US" b="1" dirty="0">
                <a:solidFill>
                  <a:srgbClr val="FF0000"/>
                </a:solidFill>
                <a:latin typeface="Symbol" panose="05050102010706020507" pitchFamily="18" charset="2"/>
              </a:rPr>
              <a:t> </a:t>
            </a:r>
            <a:r>
              <a:rPr lang="en-US" b="1" dirty="0">
                <a:solidFill>
                  <a:srgbClr val="FF0000"/>
                </a:solidFill>
                <a:latin typeface="+mj-lt"/>
              </a:rPr>
              <a:t>annulation de la masse active </a:t>
            </a:r>
            <a:r>
              <a:rPr lang="en-US" b="1" dirty="0" err="1">
                <a:solidFill>
                  <a:srgbClr val="FF0000"/>
                </a:solidFill>
                <a:latin typeface="+mj-lt"/>
              </a:rPr>
              <a:t>totale</a:t>
            </a:r>
            <a:r>
              <a:rPr lang="en-US" baseline="-25000" dirty="0">
                <a:latin typeface="+mj-lt"/>
              </a:rPr>
              <a:t>	</a:t>
            </a:r>
            <a:endParaRPr lang="en-US" dirty="0">
              <a:latin typeface="Symbol" panose="05050102010706020507" pitchFamily="18" charset="2"/>
            </a:endParaRPr>
          </a:p>
        </p:txBody>
      </p:sp>
      <p:cxnSp>
        <p:nvCxnSpPr>
          <p:cNvPr id="5" name="Connecteur droit avec flèche 4">
            <a:extLst>
              <a:ext uri="{FF2B5EF4-FFF2-40B4-BE49-F238E27FC236}">
                <a16:creationId xmlns:a16="http://schemas.microsoft.com/office/drawing/2014/main" id="{DCB5FE18-A0A1-4D03-A1EE-9E848CBF3BE7}"/>
              </a:ext>
            </a:extLst>
          </p:cNvPr>
          <p:cNvCxnSpPr>
            <a:cxnSpLocks/>
          </p:cNvCxnSpPr>
          <p:nvPr/>
        </p:nvCxnSpPr>
        <p:spPr>
          <a:xfrm flipH="1">
            <a:off x="3838354" y="967563"/>
            <a:ext cx="1275906" cy="404037"/>
          </a:xfrm>
          <a:prstGeom prst="straightConnector1">
            <a:avLst/>
          </a:prstGeom>
          <a:ln w="190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aphicFrame>
        <p:nvGraphicFramePr>
          <p:cNvPr id="11" name="Objet 10">
            <a:extLst>
              <a:ext uri="{FF2B5EF4-FFF2-40B4-BE49-F238E27FC236}">
                <a16:creationId xmlns:a16="http://schemas.microsoft.com/office/drawing/2014/main" id="{495C3995-F4E6-4AEE-BB95-17E43E3CB1D2}"/>
              </a:ext>
            </a:extLst>
          </p:cNvPr>
          <p:cNvGraphicFramePr>
            <a:graphicFrameLocks noChangeAspect="1"/>
          </p:cNvGraphicFramePr>
          <p:nvPr>
            <p:extLst>
              <p:ext uri="{D42A27DB-BD31-4B8C-83A1-F6EECF244321}">
                <p14:modId xmlns:p14="http://schemas.microsoft.com/office/powerpoint/2010/main" val="3931856559"/>
              </p:ext>
            </p:extLst>
          </p:nvPr>
        </p:nvGraphicFramePr>
        <p:xfrm>
          <a:off x="4457026" y="1018702"/>
          <a:ext cx="7337013" cy="3960648"/>
        </p:xfrm>
        <a:graphic>
          <a:graphicData uri="http://schemas.openxmlformats.org/presentationml/2006/ole">
            <mc:AlternateContent xmlns:mc="http://schemas.openxmlformats.org/markup-compatibility/2006">
              <mc:Choice xmlns:v="urn:schemas-microsoft-com:vml" Requires="v">
                <p:oleObj spid="_x0000_s14363" name="Equation" r:id="rId4" imgW="3822480" imgH="2108160" progId="Equation.DSMT4">
                  <p:embed/>
                </p:oleObj>
              </mc:Choice>
              <mc:Fallback>
                <p:oleObj name="Equation" r:id="rId4" imgW="3822480" imgH="2108160" progId="Equation.DSMT4">
                  <p:embed/>
                  <p:pic>
                    <p:nvPicPr>
                      <p:cNvPr id="10" name="Objet 9">
                        <a:extLst>
                          <a:ext uri="{FF2B5EF4-FFF2-40B4-BE49-F238E27FC236}">
                            <a16:creationId xmlns:a16="http://schemas.microsoft.com/office/drawing/2014/main" id="{93D10C95-03E1-475D-9631-18ABEE3EA3CA}"/>
                          </a:ext>
                        </a:extLst>
                      </p:cNvPr>
                      <p:cNvPicPr/>
                      <p:nvPr/>
                    </p:nvPicPr>
                    <p:blipFill>
                      <a:blip r:embed="rId5"/>
                      <a:stretch>
                        <a:fillRect/>
                      </a:stretch>
                    </p:blipFill>
                    <p:spPr>
                      <a:xfrm>
                        <a:off x="4457026" y="1018702"/>
                        <a:ext cx="7337013" cy="3960648"/>
                      </a:xfrm>
                      <a:prstGeom prst="rect">
                        <a:avLst/>
                      </a:prstGeom>
                    </p:spPr>
                  </p:pic>
                </p:oleObj>
              </mc:Fallback>
            </mc:AlternateContent>
          </a:graphicData>
        </a:graphic>
      </p:graphicFrame>
      <p:sp>
        <p:nvSpPr>
          <p:cNvPr id="3" name="Espace réservé de la date 2">
            <a:extLst>
              <a:ext uri="{FF2B5EF4-FFF2-40B4-BE49-F238E27FC236}">
                <a16:creationId xmlns:a16="http://schemas.microsoft.com/office/drawing/2014/main" id="{6DCB7496-87D5-4A0F-90E2-F6AA081F699B}"/>
              </a:ext>
            </a:extLst>
          </p:cNvPr>
          <p:cNvSpPr>
            <a:spLocks noGrp="1"/>
          </p:cNvSpPr>
          <p:nvPr>
            <p:ph type="dt" sz="half" idx="10"/>
          </p:nvPr>
        </p:nvSpPr>
        <p:spPr/>
        <p:txBody>
          <a:bodyPr/>
          <a:lstStyle/>
          <a:p>
            <a:r>
              <a:rPr lang="fr-FR"/>
              <a:t>07/03/2022</a:t>
            </a:r>
          </a:p>
        </p:txBody>
      </p:sp>
      <p:sp>
        <p:nvSpPr>
          <p:cNvPr id="7" name="Espace réservé du pied de page 6">
            <a:extLst>
              <a:ext uri="{FF2B5EF4-FFF2-40B4-BE49-F238E27FC236}">
                <a16:creationId xmlns:a16="http://schemas.microsoft.com/office/drawing/2014/main" id="{D0FA4E11-539A-48D1-8BE5-979F47A53FC1}"/>
              </a:ext>
            </a:extLst>
          </p:cNvPr>
          <p:cNvSpPr>
            <a:spLocks noGrp="1"/>
          </p:cNvSpPr>
          <p:nvPr>
            <p:ph type="ftr" sz="quarter" idx="11"/>
          </p:nvPr>
        </p:nvSpPr>
        <p:spPr/>
        <p:txBody>
          <a:bodyPr/>
          <a:lstStyle/>
          <a:p>
            <a:r>
              <a:rPr lang="fr-FR"/>
              <a:t>La matière sombre à la croisée des chemins de dexu modèles standards</a:t>
            </a:r>
          </a:p>
        </p:txBody>
      </p:sp>
      <p:sp>
        <p:nvSpPr>
          <p:cNvPr id="14" name="Espace réservé du numéro de diapositive 13">
            <a:extLst>
              <a:ext uri="{FF2B5EF4-FFF2-40B4-BE49-F238E27FC236}">
                <a16:creationId xmlns:a16="http://schemas.microsoft.com/office/drawing/2014/main" id="{031B5C05-9B87-441E-BF2B-8172080053D5}"/>
              </a:ext>
            </a:extLst>
          </p:cNvPr>
          <p:cNvSpPr>
            <a:spLocks noGrp="1"/>
          </p:cNvSpPr>
          <p:nvPr>
            <p:ph type="sldNum" sz="quarter" idx="12"/>
          </p:nvPr>
        </p:nvSpPr>
        <p:spPr/>
        <p:txBody>
          <a:bodyPr/>
          <a:lstStyle/>
          <a:p>
            <a:fld id="{4AB45CFD-B504-4571-A840-D6FA47C40B13}" type="slidenum">
              <a:rPr lang="fr-FR" smtClean="0"/>
              <a:t>7</a:t>
            </a:fld>
            <a:endParaRPr lang="fr-FR"/>
          </a:p>
        </p:txBody>
      </p:sp>
      <p:sp>
        <p:nvSpPr>
          <p:cNvPr id="15" name="ZoneTexte 14">
            <a:extLst>
              <a:ext uri="{FF2B5EF4-FFF2-40B4-BE49-F238E27FC236}">
                <a16:creationId xmlns:a16="http://schemas.microsoft.com/office/drawing/2014/main" id="{2C1725CB-4DC2-464C-8274-D50324EAC54D}"/>
              </a:ext>
            </a:extLst>
          </p:cNvPr>
          <p:cNvSpPr txBox="1"/>
          <p:nvPr/>
        </p:nvSpPr>
        <p:spPr>
          <a:xfrm>
            <a:off x="4335043" y="5579523"/>
            <a:ext cx="7739999" cy="738664"/>
          </a:xfrm>
          <a:prstGeom prst="rect">
            <a:avLst/>
          </a:prstGeom>
          <a:noFill/>
        </p:spPr>
        <p:txBody>
          <a:bodyPr wrap="square" rtlCol="0">
            <a:spAutoFit/>
          </a:bodyPr>
          <a:lstStyle/>
          <a:p>
            <a:r>
              <a:rPr lang="en-US" sz="1400" b="1" dirty="0"/>
              <a:t>Brout, R., Englert, F., and Gunzig, E. The Creation of the Universe as a Quantum Phenomenon, Annals of Physics 1978, 115, 78-106.</a:t>
            </a:r>
          </a:p>
          <a:p>
            <a:endParaRPr lang="en-US" sz="1400" dirty="0"/>
          </a:p>
        </p:txBody>
      </p:sp>
    </p:spTree>
    <p:extLst>
      <p:ext uri="{BB962C8B-B14F-4D97-AF65-F5344CB8AC3E}">
        <p14:creationId xmlns:p14="http://schemas.microsoft.com/office/powerpoint/2010/main" val="28853161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561BC280-6350-486E-A4CA-DFA1AF2CC8A6}"/>
              </a:ext>
            </a:extLst>
          </p:cNvPr>
          <p:cNvSpPr>
            <a:spLocks noGrp="1"/>
          </p:cNvSpPr>
          <p:nvPr>
            <p:ph type="dt" sz="half" idx="10"/>
          </p:nvPr>
        </p:nvSpPr>
        <p:spPr/>
        <p:txBody>
          <a:bodyPr/>
          <a:lstStyle/>
          <a:p>
            <a:r>
              <a:rPr lang="fr-FR"/>
              <a:t>07/03/2022</a:t>
            </a:r>
          </a:p>
        </p:txBody>
      </p:sp>
      <p:sp>
        <p:nvSpPr>
          <p:cNvPr id="4" name="Espace réservé du pied de page 3">
            <a:extLst>
              <a:ext uri="{FF2B5EF4-FFF2-40B4-BE49-F238E27FC236}">
                <a16:creationId xmlns:a16="http://schemas.microsoft.com/office/drawing/2014/main" id="{4E6C602B-AC6A-4DB2-8444-0DF7060B2009}"/>
              </a:ext>
            </a:extLst>
          </p:cNvPr>
          <p:cNvSpPr>
            <a:spLocks noGrp="1"/>
          </p:cNvSpPr>
          <p:nvPr>
            <p:ph type="ftr" sz="quarter" idx="11"/>
          </p:nvPr>
        </p:nvSpPr>
        <p:spPr/>
        <p:txBody>
          <a:bodyPr/>
          <a:lstStyle/>
          <a:p>
            <a:r>
              <a:rPr lang="fr-FR"/>
              <a:t>La matière sombre à la croisée des chemins de dexu modèles standards</a:t>
            </a:r>
          </a:p>
        </p:txBody>
      </p:sp>
      <p:sp>
        <p:nvSpPr>
          <p:cNvPr id="5" name="Espace réservé du numéro de diapositive 4">
            <a:extLst>
              <a:ext uri="{FF2B5EF4-FFF2-40B4-BE49-F238E27FC236}">
                <a16:creationId xmlns:a16="http://schemas.microsoft.com/office/drawing/2014/main" id="{A86A05E7-4108-42E0-920A-873731D357F2}"/>
              </a:ext>
            </a:extLst>
          </p:cNvPr>
          <p:cNvSpPr>
            <a:spLocks noGrp="1"/>
          </p:cNvSpPr>
          <p:nvPr>
            <p:ph type="sldNum" sz="quarter" idx="12"/>
          </p:nvPr>
        </p:nvSpPr>
        <p:spPr/>
        <p:txBody>
          <a:bodyPr/>
          <a:lstStyle/>
          <a:p>
            <a:fld id="{05215938-0BA3-4C07-8E0F-6A2DCFBA39A4}" type="slidenum">
              <a:rPr lang="fr-FR" smtClean="0"/>
              <a:t>8</a:t>
            </a:fld>
            <a:endParaRPr lang="fr-FR"/>
          </a:p>
        </p:txBody>
      </p:sp>
      <p:sp>
        <p:nvSpPr>
          <p:cNvPr id="7" name="ZoneTexte 6">
            <a:extLst>
              <a:ext uri="{FF2B5EF4-FFF2-40B4-BE49-F238E27FC236}">
                <a16:creationId xmlns:a16="http://schemas.microsoft.com/office/drawing/2014/main" id="{D9781484-18BC-4638-A42D-32EBD27EFB9D}"/>
              </a:ext>
            </a:extLst>
          </p:cNvPr>
          <p:cNvSpPr txBox="1"/>
          <p:nvPr/>
        </p:nvSpPr>
        <p:spPr>
          <a:xfrm>
            <a:off x="2007441" y="336884"/>
            <a:ext cx="8484096" cy="523220"/>
          </a:xfrm>
          <a:prstGeom prst="rect">
            <a:avLst/>
          </a:prstGeom>
          <a:noFill/>
        </p:spPr>
        <p:txBody>
          <a:bodyPr wrap="square" rtlCol="0">
            <a:spAutoFit/>
          </a:bodyPr>
          <a:lstStyle/>
          <a:p>
            <a:pPr algn="ctr"/>
            <a:r>
              <a:rPr lang="en-US" sz="2800" b="1" dirty="0">
                <a:solidFill>
                  <a:srgbClr val="0070C0"/>
                </a:solidFill>
                <a:latin typeface="+mj-lt"/>
              </a:rPr>
              <a:t>La consolidation des deux </a:t>
            </a:r>
            <a:r>
              <a:rPr lang="en-US" sz="2800" b="1" dirty="0" err="1">
                <a:solidFill>
                  <a:srgbClr val="0070C0"/>
                </a:solidFill>
                <a:latin typeface="+mj-lt"/>
              </a:rPr>
              <a:t>modèles</a:t>
            </a:r>
            <a:r>
              <a:rPr lang="en-US" sz="2800" b="1" dirty="0">
                <a:solidFill>
                  <a:srgbClr val="0070C0"/>
                </a:solidFill>
                <a:latin typeface="+mj-lt"/>
              </a:rPr>
              <a:t> standards</a:t>
            </a:r>
          </a:p>
        </p:txBody>
      </p:sp>
      <p:grpSp>
        <p:nvGrpSpPr>
          <p:cNvPr id="9" name="Groupe 8">
            <a:extLst>
              <a:ext uri="{FF2B5EF4-FFF2-40B4-BE49-F238E27FC236}">
                <a16:creationId xmlns:a16="http://schemas.microsoft.com/office/drawing/2014/main" id="{BF700592-B23F-4BE7-8E16-6135995D86AC}"/>
              </a:ext>
            </a:extLst>
          </p:cNvPr>
          <p:cNvGrpSpPr/>
          <p:nvPr/>
        </p:nvGrpSpPr>
        <p:grpSpPr>
          <a:xfrm>
            <a:off x="4295162" y="1074038"/>
            <a:ext cx="7231311" cy="4161573"/>
            <a:chOff x="503162" y="377999"/>
            <a:chExt cx="10579168" cy="6175947"/>
          </a:xfrm>
        </p:grpSpPr>
        <p:sp>
          <p:nvSpPr>
            <p:cNvPr id="10" name="ZoneTexte 4">
              <a:extLst>
                <a:ext uri="{FF2B5EF4-FFF2-40B4-BE49-F238E27FC236}">
                  <a16:creationId xmlns:a16="http://schemas.microsoft.com/office/drawing/2014/main" id="{EFA4A202-29FD-4EB0-9A65-1D1C126351BF}"/>
                </a:ext>
              </a:extLst>
            </p:cNvPr>
            <p:cNvSpPr txBox="1"/>
            <p:nvPr/>
          </p:nvSpPr>
          <p:spPr>
            <a:xfrm>
              <a:off x="503162" y="595417"/>
              <a:ext cx="2086379" cy="38824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Hubble radius L=H</a:t>
              </a:r>
              <a:r>
                <a:rPr lang="en-US" sz="1100" b="1" baseline="30000" dirty="0"/>
                <a:t>-1</a:t>
              </a:r>
              <a:endParaRPr lang="en-US" sz="1100" b="1" dirty="0"/>
            </a:p>
          </p:txBody>
        </p:sp>
        <p:sp>
          <p:nvSpPr>
            <p:cNvPr id="11" name="ZoneTexte 5">
              <a:extLst>
                <a:ext uri="{FF2B5EF4-FFF2-40B4-BE49-F238E27FC236}">
                  <a16:creationId xmlns:a16="http://schemas.microsoft.com/office/drawing/2014/main" id="{FF43FB97-3624-45CF-B91C-003E3D8B1704}"/>
                </a:ext>
              </a:extLst>
            </p:cNvPr>
            <p:cNvSpPr txBox="1"/>
            <p:nvPr/>
          </p:nvSpPr>
          <p:spPr>
            <a:xfrm>
              <a:off x="7909479" y="4879282"/>
              <a:ext cx="1730557"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Scale factor</a:t>
              </a:r>
            </a:p>
          </p:txBody>
        </p:sp>
        <p:cxnSp>
          <p:nvCxnSpPr>
            <p:cNvPr id="12" name="Connecteur droit 11">
              <a:extLst>
                <a:ext uri="{FF2B5EF4-FFF2-40B4-BE49-F238E27FC236}">
                  <a16:creationId xmlns:a16="http://schemas.microsoft.com/office/drawing/2014/main" id="{FF4A4526-0770-44D2-A9FC-354D707401A4}"/>
                </a:ext>
              </a:extLst>
            </p:cNvPr>
            <p:cNvCxnSpPr/>
            <p:nvPr/>
          </p:nvCxnSpPr>
          <p:spPr>
            <a:xfrm>
              <a:off x="2940682" y="4635258"/>
              <a:ext cx="1489285" cy="0"/>
            </a:xfrm>
            <a:prstGeom prst="line">
              <a:avLst/>
            </a:prstGeom>
            <a:ln w="28575">
              <a:solidFill>
                <a:schemeClr val="tx1"/>
              </a:solidFill>
              <a:prstDash val="solid"/>
            </a:ln>
          </p:spPr>
          <p:style>
            <a:lnRef idx="1">
              <a:schemeClr val="accent1"/>
            </a:lnRef>
            <a:fillRef idx="0">
              <a:schemeClr val="accent1"/>
            </a:fillRef>
            <a:effectRef idx="0">
              <a:schemeClr val="accent1"/>
            </a:effectRef>
            <a:fontRef idx="minor">
              <a:schemeClr val="tx1"/>
            </a:fontRef>
          </p:style>
        </p:cxnSp>
        <p:cxnSp>
          <p:nvCxnSpPr>
            <p:cNvPr id="13" name="Connecteur droit 12">
              <a:extLst>
                <a:ext uri="{FF2B5EF4-FFF2-40B4-BE49-F238E27FC236}">
                  <a16:creationId xmlns:a16="http://schemas.microsoft.com/office/drawing/2014/main" id="{114778F0-ECD4-4A3B-BDFB-D0F2090FEE57}"/>
                </a:ext>
              </a:extLst>
            </p:cNvPr>
            <p:cNvCxnSpPr/>
            <p:nvPr/>
          </p:nvCxnSpPr>
          <p:spPr>
            <a:xfrm flipH="1">
              <a:off x="4174912" y="1372548"/>
              <a:ext cx="3417805" cy="3516636"/>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4" name="Connecteur droit 13">
              <a:extLst>
                <a:ext uri="{FF2B5EF4-FFF2-40B4-BE49-F238E27FC236}">
                  <a16:creationId xmlns:a16="http://schemas.microsoft.com/office/drawing/2014/main" id="{51BBDC30-B3B1-49D2-9F7F-4AAC986686EB}"/>
                </a:ext>
              </a:extLst>
            </p:cNvPr>
            <p:cNvCxnSpPr>
              <a:cxnSpLocks/>
              <a:endCxn id="32" idx="1"/>
            </p:cNvCxnSpPr>
            <p:nvPr/>
          </p:nvCxnSpPr>
          <p:spPr>
            <a:xfrm flipH="1">
              <a:off x="5759961" y="1416949"/>
              <a:ext cx="236588" cy="41179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a:extLst>
                <a:ext uri="{FF2B5EF4-FFF2-40B4-BE49-F238E27FC236}">
                  <a16:creationId xmlns:a16="http://schemas.microsoft.com/office/drawing/2014/main" id="{076718A0-9EDF-477B-AB2C-13D4F8E83D12}"/>
                </a:ext>
              </a:extLst>
            </p:cNvPr>
            <p:cNvCxnSpPr>
              <a:cxnSpLocks/>
              <a:stCxn id="32" idx="1"/>
            </p:cNvCxnSpPr>
            <p:nvPr/>
          </p:nvCxnSpPr>
          <p:spPr>
            <a:xfrm flipH="1">
              <a:off x="4429967" y="1828741"/>
              <a:ext cx="1329994" cy="2806517"/>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a:extLst>
                <a:ext uri="{FF2B5EF4-FFF2-40B4-BE49-F238E27FC236}">
                  <a16:creationId xmlns:a16="http://schemas.microsoft.com/office/drawing/2014/main" id="{D9F9B54F-B92B-48F5-A74B-0E0FAC35C95A}"/>
                </a:ext>
              </a:extLst>
            </p:cNvPr>
            <p:cNvCxnSpPr>
              <a:cxnSpLocks/>
            </p:cNvCxnSpPr>
            <p:nvPr/>
          </p:nvCxnSpPr>
          <p:spPr>
            <a:xfrm flipV="1">
              <a:off x="2677522" y="1416949"/>
              <a:ext cx="3331975" cy="3484919"/>
            </a:xfrm>
            <a:prstGeom prst="line">
              <a:avLst/>
            </a:prstGeom>
            <a:ln w="12700">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7" name="Connecteur droit avec flèche 16">
              <a:extLst>
                <a:ext uri="{FF2B5EF4-FFF2-40B4-BE49-F238E27FC236}">
                  <a16:creationId xmlns:a16="http://schemas.microsoft.com/office/drawing/2014/main" id="{625EE325-2CB0-4CAC-A0A3-532C33EA49C4}"/>
                </a:ext>
              </a:extLst>
            </p:cNvPr>
            <p:cNvCxnSpPr>
              <a:cxnSpLocks/>
            </p:cNvCxnSpPr>
            <p:nvPr/>
          </p:nvCxnSpPr>
          <p:spPr>
            <a:xfrm flipH="1" flipV="1">
              <a:off x="2368289" y="956268"/>
              <a:ext cx="3127" cy="422309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Connecteur droit avec flèche 17">
              <a:extLst>
                <a:ext uri="{FF2B5EF4-FFF2-40B4-BE49-F238E27FC236}">
                  <a16:creationId xmlns:a16="http://schemas.microsoft.com/office/drawing/2014/main" id="{11BE7A30-1581-4D4C-9240-6DDCAB874E38}"/>
                </a:ext>
              </a:extLst>
            </p:cNvPr>
            <p:cNvCxnSpPr/>
            <p:nvPr/>
          </p:nvCxnSpPr>
          <p:spPr>
            <a:xfrm>
              <a:off x="2611188" y="4910197"/>
              <a:ext cx="5850762"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9" name="Connecteur droit avec flèche 18">
              <a:extLst>
                <a:ext uri="{FF2B5EF4-FFF2-40B4-BE49-F238E27FC236}">
                  <a16:creationId xmlns:a16="http://schemas.microsoft.com/office/drawing/2014/main" id="{1897BE43-A348-4D07-8C5F-5DA2B5F9B215}"/>
                </a:ext>
              </a:extLst>
            </p:cNvPr>
            <p:cNvCxnSpPr/>
            <p:nvPr/>
          </p:nvCxnSpPr>
          <p:spPr>
            <a:xfrm>
              <a:off x="2865153" y="5246302"/>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 name="Connecteur droit avec flèche 19">
              <a:extLst>
                <a:ext uri="{FF2B5EF4-FFF2-40B4-BE49-F238E27FC236}">
                  <a16:creationId xmlns:a16="http://schemas.microsoft.com/office/drawing/2014/main" id="{A75C1B9D-9A0F-4081-A906-254E7A742875}"/>
                </a:ext>
              </a:extLst>
            </p:cNvPr>
            <p:cNvCxnSpPr/>
            <p:nvPr/>
          </p:nvCxnSpPr>
          <p:spPr>
            <a:xfrm>
              <a:off x="6009497" y="5243615"/>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1" name="Connecteur droit avec flèche 20">
              <a:extLst>
                <a:ext uri="{FF2B5EF4-FFF2-40B4-BE49-F238E27FC236}">
                  <a16:creationId xmlns:a16="http://schemas.microsoft.com/office/drawing/2014/main" id="{6B8792E2-2BA9-40A7-9699-6A04913591BD}"/>
                </a:ext>
              </a:extLst>
            </p:cNvPr>
            <p:cNvCxnSpPr/>
            <p:nvPr/>
          </p:nvCxnSpPr>
          <p:spPr>
            <a:xfrm>
              <a:off x="4448688" y="5242910"/>
              <a:ext cx="1595663" cy="0"/>
            </a:xfrm>
            <a:prstGeom prst="straightConnector1">
              <a:avLst/>
            </a:prstGeom>
            <a:ln w="285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ZoneTexte 17">
              <a:extLst>
                <a:ext uri="{FF2B5EF4-FFF2-40B4-BE49-F238E27FC236}">
                  <a16:creationId xmlns:a16="http://schemas.microsoft.com/office/drawing/2014/main" id="{34769627-3AB4-42F6-9949-D3F9EF67590D}"/>
                </a:ext>
              </a:extLst>
            </p:cNvPr>
            <p:cNvSpPr txBox="1"/>
            <p:nvPr/>
          </p:nvSpPr>
          <p:spPr>
            <a:xfrm>
              <a:off x="2663181" y="4869706"/>
              <a:ext cx="1928424" cy="38824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Primordial inflation</a:t>
              </a:r>
            </a:p>
          </p:txBody>
        </p:sp>
        <p:sp>
          <p:nvSpPr>
            <p:cNvPr id="23" name="ZoneTexte 18">
              <a:extLst>
                <a:ext uri="{FF2B5EF4-FFF2-40B4-BE49-F238E27FC236}">
                  <a16:creationId xmlns:a16="http://schemas.microsoft.com/office/drawing/2014/main" id="{BA7724B3-0F3C-4867-A4CE-B3B03713C594}"/>
                </a:ext>
              </a:extLst>
            </p:cNvPr>
            <p:cNvSpPr txBox="1"/>
            <p:nvPr/>
          </p:nvSpPr>
          <p:spPr>
            <a:xfrm>
              <a:off x="4475516" y="4858429"/>
              <a:ext cx="1521032" cy="38824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Expansion</a:t>
              </a:r>
            </a:p>
          </p:txBody>
        </p:sp>
        <p:sp>
          <p:nvSpPr>
            <p:cNvPr id="24" name="ZoneTexte 19">
              <a:extLst>
                <a:ext uri="{FF2B5EF4-FFF2-40B4-BE49-F238E27FC236}">
                  <a16:creationId xmlns:a16="http://schemas.microsoft.com/office/drawing/2014/main" id="{30F576C7-198C-4392-B0E9-2895A801725F}"/>
                </a:ext>
              </a:extLst>
            </p:cNvPr>
            <p:cNvSpPr txBox="1"/>
            <p:nvPr/>
          </p:nvSpPr>
          <p:spPr>
            <a:xfrm>
              <a:off x="6040010" y="4884801"/>
              <a:ext cx="1521032" cy="38824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Re-inflation</a:t>
              </a:r>
            </a:p>
          </p:txBody>
        </p:sp>
        <p:cxnSp>
          <p:nvCxnSpPr>
            <p:cNvPr id="25" name="Connecteur droit 24">
              <a:extLst>
                <a:ext uri="{FF2B5EF4-FFF2-40B4-BE49-F238E27FC236}">
                  <a16:creationId xmlns:a16="http://schemas.microsoft.com/office/drawing/2014/main" id="{BB6E9017-3C1C-4353-9139-F031E8467909}"/>
                </a:ext>
              </a:extLst>
            </p:cNvPr>
            <p:cNvCxnSpPr/>
            <p:nvPr/>
          </p:nvCxnSpPr>
          <p:spPr>
            <a:xfrm>
              <a:off x="6020735" y="5306547"/>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necteur droit 25">
              <a:extLst>
                <a:ext uri="{FF2B5EF4-FFF2-40B4-BE49-F238E27FC236}">
                  <a16:creationId xmlns:a16="http://schemas.microsoft.com/office/drawing/2014/main" id="{AD75F58A-DD65-4A9E-A63B-04DB0DFA94F8}"/>
                </a:ext>
              </a:extLst>
            </p:cNvPr>
            <p:cNvCxnSpPr/>
            <p:nvPr/>
          </p:nvCxnSpPr>
          <p:spPr>
            <a:xfrm flipH="1">
              <a:off x="6065821" y="4818602"/>
              <a:ext cx="1" cy="1542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7" name="ZoneTexte 22">
              <a:extLst>
                <a:ext uri="{FF2B5EF4-FFF2-40B4-BE49-F238E27FC236}">
                  <a16:creationId xmlns:a16="http://schemas.microsoft.com/office/drawing/2014/main" id="{9E5874DE-6F97-4EA0-9C3C-54D82E83E7C6}"/>
                </a:ext>
              </a:extLst>
            </p:cNvPr>
            <p:cNvSpPr txBox="1"/>
            <p:nvPr/>
          </p:nvSpPr>
          <p:spPr>
            <a:xfrm>
              <a:off x="5313886" y="4910552"/>
              <a:ext cx="1521032"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1 </a:t>
              </a:r>
            </a:p>
          </p:txBody>
        </p:sp>
        <p:sp>
          <p:nvSpPr>
            <p:cNvPr id="28" name="ZoneTexte 23">
              <a:extLst>
                <a:ext uri="{FF2B5EF4-FFF2-40B4-BE49-F238E27FC236}">
                  <a16:creationId xmlns:a16="http://schemas.microsoft.com/office/drawing/2014/main" id="{EF63D587-DF44-45E0-9D77-42BEDF66C37E}"/>
                </a:ext>
              </a:extLst>
            </p:cNvPr>
            <p:cNvSpPr txBox="1"/>
            <p:nvPr/>
          </p:nvSpPr>
          <p:spPr>
            <a:xfrm>
              <a:off x="2677522" y="4315476"/>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a</a:t>
              </a:r>
            </a:p>
          </p:txBody>
        </p:sp>
        <p:sp>
          <p:nvSpPr>
            <p:cNvPr id="29" name="ZoneTexte 24">
              <a:extLst>
                <a:ext uri="{FF2B5EF4-FFF2-40B4-BE49-F238E27FC236}">
                  <a16:creationId xmlns:a16="http://schemas.microsoft.com/office/drawing/2014/main" id="{99D73320-D2CB-44CC-9EF1-C3C5DBFDF6F7}"/>
                </a:ext>
              </a:extLst>
            </p:cNvPr>
            <p:cNvSpPr txBox="1"/>
            <p:nvPr/>
          </p:nvSpPr>
          <p:spPr>
            <a:xfrm>
              <a:off x="4209695" y="4303328"/>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b</a:t>
              </a:r>
            </a:p>
          </p:txBody>
        </p:sp>
        <p:sp>
          <p:nvSpPr>
            <p:cNvPr id="30" name="ZoneTexte 25">
              <a:extLst>
                <a:ext uri="{FF2B5EF4-FFF2-40B4-BE49-F238E27FC236}">
                  <a16:creationId xmlns:a16="http://schemas.microsoft.com/office/drawing/2014/main" id="{51D82C03-E8F9-4F20-A7E9-1CC5220256CA}"/>
                </a:ext>
              </a:extLst>
            </p:cNvPr>
            <p:cNvSpPr txBox="1"/>
            <p:nvPr/>
          </p:nvSpPr>
          <p:spPr>
            <a:xfrm>
              <a:off x="4977408" y="3311452"/>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g</a:t>
              </a:r>
            </a:p>
          </p:txBody>
        </p:sp>
        <p:sp>
          <p:nvSpPr>
            <p:cNvPr id="31" name="ZoneTexte 26">
              <a:extLst>
                <a:ext uri="{FF2B5EF4-FFF2-40B4-BE49-F238E27FC236}">
                  <a16:creationId xmlns:a16="http://schemas.microsoft.com/office/drawing/2014/main" id="{34D6B7AC-76FF-4FA4-81B1-301CAA2821D9}"/>
                </a:ext>
              </a:extLst>
            </p:cNvPr>
            <p:cNvSpPr txBox="1"/>
            <p:nvPr/>
          </p:nvSpPr>
          <p:spPr>
            <a:xfrm>
              <a:off x="5388473" y="2462688"/>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d</a:t>
              </a:r>
            </a:p>
          </p:txBody>
        </p:sp>
        <p:sp>
          <p:nvSpPr>
            <p:cNvPr id="32" name="ZoneTexte 27">
              <a:extLst>
                <a:ext uri="{FF2B5EF4-FFF2-40B4-BE49-F238E27FC236}">
                  <a16:creationId xmlns:a16="http://schemas.microsoft.com/office/drawing/2014/main" id="{8539FE41-25CE-463E-8B70-DD19F830A7A1}"/>
                </a:ext>
              </a:extLst>
            </p:cNvPr>
            <p:cNvSpPr txBox="1"/>
            <p:nvPr/>
          </p:nvSpPr>
          <p:spPr>
            <a:xfrm>
              <a:off x="5759961" y="1678700"/>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e</a:t>
              </a:r>
            </a:p>
          </p:txBody>
        </p:sp>
        <p:cxnSp>
          <p:nvCxnSpPr>
            <p:cNvPr id="33" name="Connecteur droit 32">
              <a:extLst>
                <a:ext uri="{FF2B5EF4-FFF2-40B4-BE49-F238E27FC236}">
                  <a16:creationId xmlns:a16="http://schemas.microsoft.com/office/drawing/2014/main" id="{7F15CD47-9C26-4A92-974C-1D36B3F01CB1}"/>
                </a:ext>
              </a:extLst>
            </p:cNvPr>
            <p:cNvCxnSpPr/>
            <p:nvPr/>
          </p:nvCxnSpPr>
          <p:spPr>
            <a:xfrm flipH="1">
              <a:off x="2355606" y="1391296"/>
              <a:ext cx="159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Connecteur droit 33">
              <a:extLst>
                <a:ext uri="{FF2B5EF4-FFF2-40B4-BE49-F238E27FC236}">
                  <a16:creationId xmlns:a16="http://schemas.microsoft.com/office/drawing/2014/main" id="{8ED2C52C-0B8A-4B33-B610-C127820973A9}"/>
                </a:ext>
              </a:extLst>
            </p:cNvPr>
            <p:cNvCxnSpPr/>
            <p:nvPr/>
          </p:nvCxnSpPr>
          <p:spPr>
            <a:xfrm>
              <a:off x="2355606" y="1391296"/>
              <a:ext cx="159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a:extLst>
                <a:ext uri="{FF2B5EF4-FFF2-40B4-BE49-F238E27FC236}">
                  <a16:creationId xmlns:a16="http://schemas.microsoft.com/office/drawing/2014/main" id="{838015AC-5E28-48DE-ADE5-DBE48F41BA84}"/>
                </a:ext>
              </a:extLst>
            </p:cNvPr>
            <p:cNvCxnSpPr/>
            <p:nvPr/>
          </p:nvCxnSpPr>
          <p:spPr>
            <a:xfrm>
              <a:off x="2329011" y="4646623"/>
              <a:ext cx="159566"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ZoneTexte 31">
              <a:extLst>
                <a:ext uri="{FF2B5EF4-FFF2-40B4-BE49-F238E27FC236}">
                  <a16:creationId xmlns:a16="http://schemas.microsoft.com/office/drawing/2014/main" id="{C1E94C6B-B1D8-41FA-95EB-5C2BDA8AEC3D}"/>
                </a:ext>
              </a:extLst>
            </p:cNvPr>
            <p:cNvSpPr txBox="1"/>
            <p:nvPr/>
          </p:nvSpPr>
          <p:spPr>
            <a:xfrm>
              <a:off x="2016277" y="1268107"/>
              <a:ext cx="452105"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t>L</a:t>
              </a:r>
              <a:r>
                <a:rPr lang="en-US" sz="1350" b="1" baseline="-25000" dirty="0">
                  <a:latin typeface="Symbol" panose="05050102010706020507" pitchFamily="18" charset="2"/>
                </a:rPr>
                <a:t>L</a:t>
              </a:r>
              <a:endParaRPr lang="en-US" sz="1350" b="1" baseline="-25000" dirty="0"/>
            </a:p>
          </p:txBody>
        </p:sp>
        <p:sp>
          <p:nvSpPr>
            <p:cNvPr id="37" name="ZoneTexte 32">
              <a:extLst>
                <a:ext uri="{FF2B5EF4-FFF2-40B4-BE49-F238E27FC236}">
                  <a16:creationId xmlns:a16="http://schemas.microsoft.com/office/drawing/2014/main" id="{73F11E88-1E12-428A-A11D-EE470EB688AB}"/>
                </a:ext>
              </a:extLst>
            </p:cNvPr>
            <p:cNvSpPr txBox="1"/>
            <p:nvPr/>
          </p:nvSpPr>
          <p:spPr>
            <a:xfrm>
              <a:off x="1980708" y="4470708"/>
              <a:ext cx="452105"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err="1"/>
                <a:t>L</a:t>
              </a:r>
              <a:r>
                <a:rPr lang="en-US" sz="1350" b="1" baseline="-25000" dirty="0" err="1">
                  <a:latin typeface="+mj-lt"/>
                </a:rPr>
                <a:t>inf</a:t>
              </a:r>
              <a:endParaRPr lang="en-US" sz="1350" b="1" baseline="-25000" dirty="0"/>
            </a:p>
          </p:txBody>
        </p:sp>
        <p:sp>
          <p:nvSpPr>
            <p:cNvPr id="38" name="ZoneTexte 33">
              <a:extLst>
                <a:ext uri="{FF2B5EF4-FFF2-40B4-BE49-F238E27FC236}">
                  <a16:creationId xmlns:a16="http://schemas.microsoft.com/office/drawing/2014/main" id="{E52708B0-4E88-4019-BD8E-A3AE985408FC}"/>
                </a:ext>
              </a:extLst>
            </p:cNvPr>
            <p:cNvSpPr txBox="1"/>
            <p:nvPr/>
          </p:nvSpPr>
          <p:spPr>
            <a:xfrm>
              <a:off x="3383097" y="3723890"/>
              <a:ext cx="412062"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latin typeface="Symbol" panose="05050102010706020507" pitchFamily="18" charset="2"/>
                </a:rPr>
                <a:t>l</a:t>
              </a:r>
              <a:r>
                <a:rPr lang="en-US" sz="1350" b="1" baseline="30000" dirty="0">
                  <a:latin typeface="Symbol" panose="05050102010706020507" pitchFamily="18" charset="2"/>
                </a:rPr>
                <a:t>-</a:t>
              </a:r>
              <a:endParaRPr lang="en-US" sz="1350" b="1" dirty="0">
                <a:latin typeface="Symbol" panose="05050102010706020507" pitchFamily="18" charset="2"/>
              </a:endParaRPr>
            </a:p>
          </p:txBody>
        </p:sp>
        <p:sp>
          <p:nvSpPr>
            <p:cNvPr id="39" name="ZoneTexte 34">
              <a:extLst>
                <a:ext uri="{FF2B5EF4-FFF2-40B4-BE49-F238E27FC236}">
                  <a16:creationId xmlns:a16="http://schemas.microsoft.com/office/drawing/2014/main" id="{B5461118-29F0-4BE9-847F-D45E1EEF6A86}"/>
                </a:ext>
              </a:extLst>
            </p:cNvPr>
            <p:cNvSpPr txBox="1"/>
            <p:nvPr/>
          </p:nvSpPr>
          <p:spPr>
            <a:xfrm>
              <a:off x="5098898" y="3684967"/>
              <a:ext cx="402791"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l</a:t>
              </a:r>
              <a:r>
                <a:rPr lang="en-US" sz="1350" b="1" baseline="30000" dirty="0">
                  <a:latin typeface="Symbol" panose="05050102010706020507" pitchFamily="18" charset="2"/>
                </a:rPr>
                <a:t>+</a:t>
              </a:r>
              <a:endParaRPr lang="en-US" sz="1350" b="1" dirty="0">
                <a:latin typeface="Symbol" panose="05050102010706020507" pitchFamily="18" charset="2"/>
              </a:endParaRPr>
            </a:p>
          </p:txBody>
        </p:sp>
        <p:cxnSp>
          <p:nvCxnSpPr>
            <p:cNvPr id="40" name="Connecteur droit 39">
              <a:extLst>
                <a:ext uri="{FF2B5EF4-FFF2-40B4-BE49-F238E27FC236}">
                  <a16:creationId xmlns:a16="http://schemas.microsoft.com/office/drawing/2014/main" id="{7329BA73-E916-4FFC-BCC7-11E0C621C52C}"/>
                </a:ext>
              </a:extLst>
            </p:cNvPr>
            <p:cNvCxnSpPr/>
            <p:nvPr/>
          </p:nvCxnSpPr>
          <p:spPr>
            <a:xfrm>
              <a:off x="2681905" y="4816790"/>
              <a:ext cx="0" cy="18681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41" name="ZoneTexte 36">
              <a:extLst>
                <a:ext uri="{FF2B5EF4-FFF2-40B4-BE49-F238E27FC236}">
                  <a16:creationId xmlns:a16="http://schemas.microsoft.com/office/drawing/2014/main" id="{CCB42071-34E5-405A-81DD-A064911FD915}"/>
                </a:ext>
              </a:extLst>
            </p:cNvPr>
            <p:cNvSpPr txBox="1"/>
            <p:nvPr/>
          </p:nvSpPr>
          <p:spPr>
            <a:xfrm>
              <a:off x="2142476" y="5070792"/>
              <a:ext cx="835082" cy="38824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100" b="1" dirty="0"/>
                <a:t>10</a:t>
              </a:r>
              <a:r>
                <a:rPr lang="en-US" sz="1100" b="1" baseline="30000" dirty="0"/>
                <a:t>-60</a:t>
              </a:r>
              <a:endParaRPr lang="en-US" sz="1100" b="1" dirty="0"/>
            </a:p>
          </p:txBody>
        </p:sp>
        <p:sp>
          <p:nvSpPr>
            <p:cNvPr id="42" name="ZoneTexte 37">
              <a:extLst>
                <a:ext uri="{FF2B5EF4-FFF2-40B4-BE49-F238E27FC236}">
                  <a16:creationId xmlns:a16="http://schemas.microsoft.com/office/drawing/2014/main" id="{9EF5F7AD-B4EA-473B-9DF7-EB1E6160B227}"/>
                </a:ext>
              </a:extLst>
            </p:cNvPr>
            <p:cNvSpPr txBox="1"/>
            <p:nvPr/>
          </p:nvSpPr>
          <p:spPr>
            <a:xfrm>
              <a:off x="1980708" y="4727883"/>
              <a:ext cx="452105"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350" b="1" dirty="0"/>
                <a:t>L</a:t>
              </a:r>
              <a:r>
                <a:rPr lang="en-US" sz="1350" b="1" baseline="-25000" dirty="0">
                  <a:latin typeface="+mj-lt"/>
                </a:rPr>
                <a:t>P</a:t>
              </a:r>
              <a:endParaRPr lang="en-US" sz="1350" b="1" baseline="-25000" dirty="0"/>
            </a:p>
          </p:txBody>
        </p:sp>
        <p:sp>
          <p:nvSpPr>
            <p:cNvPr id="43" name="ZoneTexte 38">
              <a:extLst>
                <a:ext uri="{FF2B5EF4-FFF2-40B4-BE49-F238E27FC236}">
                  <a16:creationId xmlns:a16="http://schemas.microsoft.com/office/drawing/2014/main" id="{5AF6BB06-FADF-48D5-B0E5-799433EFA455}"/>
                </a:ext>
              </a:extLst>
            </p:cNvPr>
            <p:cNvSpPr txBox="1"/>
            <p:nvPr/>
          </p:nvSpPr>
          <p:spPr>
            <a:xfrm>
              <a:off x="521524" y="2950889"/>
              <a:ext cx="1906196" cy="388240"/>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u="sng" dirty="0"/>
                <a:t>Past event horizon</a:t>
              </a:r>
            </a:p>
          </p:txBody>
        </p:sp>
        <p:cxnSp>
          <p:nvCxnSpPr>
            <p:cNvPr id="44" name="Connecteur droit avec flèche 43">
              <a:extLst>
                <a:ext uri="{FF2B5EF4-FFF2-40B4-BE49-F238E27FC236}">
                  <a16:creationId xmlns:a16="http://schemas.microsoft.com/office/drawing/2014/main" id="{7B174714-2F05-41F2-9B6C-13B2ADE46E7F}"/>
                </a:ext>
              </a:extLst>
            </p:cNvPr>
            <p:cNvCxnSpPr>
              <a:cxnSpLocks/>
            </p:cNvCxnSpPr>
            <p:nvPr/>
          </p:nvCxnSpPr>
          <p:spPr>
            <a:xfrm>
              <a:off x="1951356" y="3353090"/>
              <a:ext cx="998852" cy="1285576"/>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5" name="ZoneTexte 40">
              <a:extLst>
                <a:ext uri="{FF2B5EF4-FFF2-40B4-BE49-F238E27FC236}">
                  <a16:creationId xmlns:a16="http://schemas.microsoft.com/office/drawing/2014/main" id="{D7A7D38C-A32B-46AC-8AB5-C136F1006317}"/>
                </a:ext>
              </a:extLst>
            </p:cNvPr>
            <p:cNvSpPr txBox="1"/>
            <p:nvPr/>
          </p:nvSpPr>
          <p:spPr>
            <a:xfrm>
              <a:off x="8400091" y="791644"/>
              <a:ext cx="2211917" cy="411078"/>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u="sng" dirty="0"/>
                <a:t>Future event horizon</a:t>
              </a:r>
            </a:p>
          </p:txBody>
        </p:sp>
        <p:cxnSp>
          <p:nvCxnSpPr>
            <p:cNvPr id="46" name="Connecteur droit avec flèche 45">
              <a:extLst>
                <a:ext uri="{FF2B5EF4-FFF2-40B4-BE49-F238E27FC236}">
                  <a16:creationId xmlns:a16="http://schemas.microsoft.com/office/drawing/2014/main" id="{BE5C415F-8C56-41F3-BD40-98FCE314E99C}"/>
                </a:ext>
              </a:extLst>
            </p:cNvPr>
            <p:cNvCxnSpPr/>
            <p:nvPr/>
          </p:nvCxnSpPr>
          <p:spPr>
            <a:xfrm flipH="1">
              <a:off x="7592717" y="1016846"/>
              <a:ext cx="1224705" cy="356512"/>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7" name="ZoneTexte 42">
              <a:extLst>
                <a:ext uri="{FF2B5EF4-FFF2-40B4-BE49-F238E27FC236}">
                  <a16:creationId xmlns:a16="http://schemas.microsoft.com/office/drawing/2014/main" id="{14B34645-6645-4326-A57A-E20ACEA0A9B7}"/>
                </a:ext>
              </a:extLst>
            </p:cNvPr>
            <p:cNvSpPr txBox="1"/>
            <p:nvPr/>
          </p:nvSpPr>
          <p:spPr>
            <a:xfrm>
              <a:off x="8561585" y="3874118"/>
              <a:ext cx="2458964" cy="685130"/>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u="sng" dirty="0"/>
                <a:t>From inflation to expansion</a:t>
              </a:r>
            </a:p>
          </p:txBody>
        </p:sp>
        <p:cxnSp>
          <p:nvCxnSpPr>
            <p:cNvPr id="48" name="Connecteur droit avec flèche 47">
              <a:extLst>
                <a:ext uri="{FF2B5EF4-FFF2-40B4-BE49-F238E27FC236}">
                  <a16:creationId xmlns:a16="http://schemas.microsoft.com/office/drawing/2014/main" id="{6619DCDD-43AB-47A4-AC53-DD46CF6847A1}"/>
                </a:ext>
              </a:extLst>
            </p:cNvPr>
            <p:cNvCxnSpPr/>
            <p:nvPr/>
          </p:nvCxnSpPr>
          <p:spPr>
            <a:xfrm flipH="1">
              <a:off x="4392391" y="4098450"/>
              <a:ext cx="4405781" cy="547769"/>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9" name="ZoneTexte 44">
              <a:extLst>
                <a:ext uri="{FF2B5EF4-FFF2-40B4-BE49-F238E27FC236}">
                  <a16:creationId xmlns:a16="http://schemas.microsoft.com/office/drawing/2014/main" id="{8D79EA01-0BB8-4773-A1E0-0BDFED9B3059}"/>
                </a:ext>
              </a:extLst>
            </p:cNvPr>
            <p:cNvSpPr txBox="1"/>
            <p:nvPr/>
          </p:nvSpPr>
          <p:spPr>
            <a:xfrm>
              <a:off x="5834764" y="396676"/>
              <a:ext cx="1521032" cy="44533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t> </a:t>
              </a:r>
              <a:r>
                <a:rPr lang="en-US" sz="1100" b="1" u="sng" dirty="0"/>
                <a:t>Today</a:t>
              </a:r>
              <a:endParaRPr lang="en-US" sz="1350" b="1" u="sng" dirty="0"/>
            </a:p>
          </p:txBody>
        </p:sp>
        <p:cxnSp>
          <p:nvCxnSpPr>
            <p:cNvPr id="50" name="Connecteur droit avec flèche 49">
              <a:extLst>
                <a:ext uri="{FF2B5EF4-FFF2-40B4-BE49-F238E27FC236}">
                  <a16:creationId xmlns:a16="http://schemas.microsoft.com/office/drawing/2014/main" id="{19EB02DB-39B0-4496-92F0-25EDADA15A00}"/>
                </a:ext>
              </a:extLst>
            </p:cNvPr>
            <p:cNvCxnSpPr>
              <a:cxnSpLocks/>
            </p:cNvCxnSpPr>
            <p:nvPr/>
          </p:nvCxnSpPr>
          <p:spPr>
            <a:xfrm flipH="1">
              <a:off x="6113665" y="648961"/>
              <a:ext cx="338674" cy="731159"/>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ZoneTexte 46">
              <a:extLst>
                <a:ext uri="{FF2B5EF4-FFF2-40B4-BE49-F238E27FC236}">
                  <a16:creationId xmlns:a16="http://schemas.microsoft.com/office/drawing/2014/main" id="{2F167737-FEDF-491A-96C1-56D3CC97B7E0}"/>
                </a:ext>
              </a:extLst>
            </p:cNvPr>
            <p:cNvSpPr txBox="1"/>
            <p:nvPr/>
          </p:nvSpPr>
          <p:spPr>
            <a:xfrm>
              <a:off x="2355605" y="1185282"/>
              <a:ext cx="3085979" cy="6394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u="sng" dirty="0"/>
                <a:t>Dominance of matter over radiation</a:t>
              </a:r>
            </a:p>
          </p:txBody>
        </p:sp>
        <p:cxnSp>
          <p:nvCxnSpPr>
            <p:cNvPr id="52" name="Connecteur droit avec flèche 51">
              <a:extLst>
                <a:ext uri="{FF2B5EF4-FFF2-40B4-BE49-F238E27FC236}">
                  <a16:creationId xmlns:a16="http://schemas.microsoft.com/office/drawing/2014/main" id="{B3FE191F-AE47-4A90-BFBE-435C8125C82C}"/>
                </a:ext>
              </a:extLst>
            </p:cNvPr>
            <p:cNvCxnSpPr>
              <a:cxnSpLocks/>
            </p:cNvCxnSpPr>
            <p:nvPr/>
          </p:nvCxnSpPr>
          <p:spPr>
            <a:xfrm>
              <a:off x="5162062" y="1415041"/>
              <a:ext cx="662956" cy="3999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ZoneTexte 48">
              <a:extLst>
                <a:ext uri="{FF2B5EF4-FFF2-40B4-BE49-F238E27FC236}">
                  <a16:creationId xmlns:a16="http://schemas.microsoft.com/office/drawing/2014/main" id="{7C4F24EC-5124-4BB3-9710-F4AC92A24846}"/>
                </a:ext>
              </a:extLst>
            </p:cNvPr>
            <p:cNvSpPr txBox="1"/>
            <p:nvPr/>
          </p:nvSpPr>
          <p:spPr>
            <a:xfrm>
              <a:off x="2457303" y="1651724"/>
              <a:ext cx="1941806" cy="388240"/>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u="sng" dirty="0"/>
                <a:t>Color confinement</a:t>
              </a:r>
            </a:p>
          </p:txBody>
        </p:sp>
        <p:cxnSp>
          <p:nvCxnSpPr>
            <p:cNvPr id="54" name="Connecteur droit avec flèche 53">
              <a:extLst>
                <a:ext uri="{FF2B5EF4-FFF2-40B4-BE49-F238E27FC236}">
                  <a16:creationId xmlns:a16="http://schemas.microsoft.com/office/drawing/2014/main" id="{A1353F4E-01A5-4E0A-B4FB-6EE13B0A39FA}"/>
                </a:ext>
              </a:extLst>
            </p:cNvPr>
            <p:cNvCxnSpPr>
              <a:cxnSpLocks/>
            </p:cNvCxnSpPr>
            <p:nvPr/>
          </p:nvCxnSpPr>
          <p:spPr>
            <a:xfrm>
              <a:off x="4073406" y="1897608"/>
              <a:ext cx="1375271" cy="59464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5" name="Connecteur droit 54">
              <a:extLst>
                <a:ext uri="{FF2B5EF4-FFF2-40B4-BE49-F238E27FC236}">
                  <a16:creationId xmlns:a16="http://schemas.microsoft.com/office/drawing/2014/main" id="{2E9571B9-DA8A-4E90-8D5E-C42E9E08CDB6}"/>
                </a:ext>
              </a:extLst>
            </p:cNvPr>
            <p:cNvCxnSpPr/>
            <p:nvPr/>
          </p:nvCxnSpPr>
          <p:spPr>
            <a:xfrm>
              <a:off x="5441584" y="2505526"/>
              <a:ext cx="2207235" cy="0"/>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56" name="Connecteur droit avec flèche 55">
              <a:extLst>
                <a:ext uri="{FF2B5EF4-FFF2-40B4-BE49-F238E27FC236}">
                  <a16:creationId xmlns:a16="http://schemas.microsoft.com/office/drawing/2014/main" id="{5A1F79A8-3760-44CA-AF6F-1419567A283D}"/>
                </a:ext>
              </a:extLst>
            </p:cNvPr>
            <p:cNvCxnSpPr/>
            <p:nvPr/>
          </p:nvCxnSpPr>
          <p:spPr>
            <a:xfrm>
              <a:off x="7236155" y="1381882"/>
              <a:ext cx="0" cy="1150483"/>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7" name="Connecteur droit avec flèche 56">
              <a:extLst>
                <a:ext uri="{FF2B5EF4-FFF2-40B4-BE49-F238E27FC236}">
                  <a16:creationId xmlns:a16="http://schemas.microsoft.com/office/drawing/2014/main" id="{2F3FCAEF-F796-479A-98BF-A3F572774DE6}"/>
                </a:ext>
              </a:extLst>
            </p:cNvPr>
            <p:cNvCxnSpPr/>
            <p:nvPr/>
          </p:nvCxnSpPr>
          <p:spPr>
            <a:xfrm>
              <a:off x="7231951" y="2505526"/>
              <a:ext cx="21991" cy="2133141"/>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58" name="ZoneTexte 53">
              <a:extLst>
                <a:ext uri="{FF2B5EF4-FFF2-40B4-BE49-F238E27FC236}">
                  <a16:creationId xmlns:a16="http://schemas.microsoft.com/office/drawing/2014/main" id="{DF753796-91AF-4962-BF7D-AD0357B9C1B2}"/>
                </a:ext>
              </a:extLst>
            </p:cNvPr>
            <p:cNvSpPr txBox="1"/>
            <p:nvPr/>
          </p:nvSpPr>
          <p:spPr>
            <a:xfrm>
              <a:off x="7999636" y="1828021"/>
              <a:ext cx="3082694" cy="639454"/>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u="sng" dirty="0">
                  <a:latin typeface="Symbol" panose="05050102010706020507" pitchFamily="18" charset="2"/>
                </a:rPr>
                <a:t>L</a:t>
              </a:r>
              <a:r>
                <a:rPr lang="en-US" sz="1100" b="1" u="sng" dirty="0">
                  <a:latin typeface="+mj-lt"/>
                </a:rPr>
                <a:t>CDM  standard model of cosmology</a:t>
              </a:r>
              <a:endParaRPr lang="en-US" sz="1100" b="1" u="sng" dirty="0">
                <a:latin typeface="Symbol" panose="05050102010706020507" pitchFamily="18" charset="2"/>
              </a:endParaRPr>
            </a:p>
          </p:txBody>
        </p:sp>
        <p:sp>
          <p:nvSpPr>
            <p:cNvPr id="59" name="ZoneTexte 54">
              <a:extLst>
                <a:ext uri="{FF2B5EF4-FFF2-40B4-BE49-F238E27FC236}">
                  <a16:creationId xmlns:a16="http://schemas.microsoft.com/office/drawing/2014/main" id="{7DA2A221-5208-4034-AA47-88045B84267B}"/>
                </a:ext>
              </a:extLst>
            </p:cNvPr>
            <p:cNvSpPr txBox="1"/>
            <p:nvPr/>
          </p:nvSpPr>
          <p:spPr>
            <a:xfrm>
              <a:off x="8281701" y="2887994"/>
              <a:ext cx="2738848" cy="685130"/>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b="1" u="sng" dirty="0"/>
                <a:t>Standard model of particle physics</a:t>
              </a:r>
            </a:p>
          </p:txBody>
        </p:sp>
        <p:sp>
          <p:nvSpPr>
            <p:cNvPr id="60" name="ZoneTexte 55">
              <a:extLst>
                <a:ext uri="{FF2B5EF4-FFF2-40B4-BE49-F238E27FC236}">
                  <a16:creationId xmlns:a16="http://schemas.microsoft.com/office/drawing/2014/main" id="{8D0C2DE8-16A2-49B4-8A85-94BBD9B457BF}"/>
                </a:ext>
              </a:extLst>
            </p:cNvPr>
            <p:cNvSpPr txBox="1"/>
            <p:nvPr/>
          </p:nvSpPr>
          <p:spPr>
            <a:xfrm>
              <a:off x="2482193" y="5914492"/>
              <a:ext cx="2021908" cy="639454"/>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dirty="0"/>
                <a:t>Beyond Standard Model Physics</a:t>
              </a:r>
            </a:p>
          </p:txBody>
        </p:sp>
        <p:sp>
          <p:nvSpPr>
            <p:cNvPr id="61" name="ZoneTexte 56">
              <a:extLst>
                <a:ext uri="{FF2B5EF4-FFF2-40B4-BE49-F238E27FC236}">
                  <a16:creationId xmlns:a16="http://schemas.microsoft.com/office/drawing/2014/main" id="{02B54917-F141-4020-B976-2320657AC89B}"/>
                </a:ext>
              </a:extLst>
            </p:cNvPr>
            <p:cNvSpPr txBox="1"/>
            <p:nvPr/>
          </p:nvSpPr>
          <p:spPr>
            <a:xfrm>
              <a:off x="7513829" y="1059857"/>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w</a:t>
              </a:r>
            </a:p>
          </p:txBody>
        </p:sp>
        <p:cxnSp>
          <p:nvCxnSpPr>
            <p:cNvPr id="62" name="Connecteur droit 61">
              <a:extLst>
                <a:ext uri="{FF2B5EF4-FFF2-40B4-BE49-F238E27FC236}">
                  <a16:creationId xmlns:a16="http://schemas.microsoft.com/office/drawing/2014/main" id="{0E0F77F7-E02A-4656-ADD0-CE99916FBE4A}"/>
                </a:ext>
              </a:extLst>
            </p:cNvPr>
            <p:cNvCxnSpPr/>
            <p:nvPr/>
          </p:nvCxnSpPr>
          <p:spPr>
            <a:xfrm>
              <a:off x="7561516" y="1382517"/>
              <a:ext cx="0" cy="354409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eur droit 62">
              <a:extLst>
                <a:ext uri="{FF2B5EF4-FFF2-40B4-BE49-F238E27FC236}">
                  <a16:creationId xmlns:a16="http://schemas.microsoft.com/office/drawing/2014/main" id="{F2C498E2-FF3A-4482-8228-886E02308DFD}"/>
                </a:ext>
              </a:extLst>
            </p:cNvPr>
            <p:cNvCxnSpPr/>
            <p:nvPr/>
          </p:nvCxnSpPr>
          <p:spPr>
            <a:xfrm>
              <a:off x="4458847" y="4603410"/>
              <a:ext cx="0" cy="306787"/>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eur droit 63">
              <a:extLst>
                <a:ext uri="{FF2B5EF4-FFF2-40B4-BE49-F238E27FC236}">
                  <a16:creationId xmlns:a16="http://schemas.microsoft.com/office/drawing/2014/main" id="{322F3988-217B-4CEA-9CD0-A6F70EE147B4}"/>
                </a:ext>
              </a:extLst>
            </p:cNvPr>
            <p:cNvCxnSpPr/>
            <p:nvPr/>
          </p:nvCxnSpPr>
          <p:spPr>
            <a:xfrm flipH="1">
              <a:off x="2933887" y="4615558"/>
              <a:ext cx="10721" cy="28141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eur droit 64">
              <a:extLst>
                <a:ext uri="{FF2B5EF4-FFF2-40B4-BE49-F238E27FC236}">
                  <a16:creationId xmlns:a16="http://schemas.microsoft.com/office/drawing/2014/main" id="{BB171F53-ECD4-407C-9AF8-7D03491E1DD8}"/>
                </a:ext>
              </a:extLst>
            </p:cNvPr>
            <p:cNvCxnSpPr/>
            <p:nvPr/>
          </p:nvCxnSpPr>
          <p:spPr>
            <a:xfrm>
              <a:off x="4427470" y="4632285"/>
              <a:ext cx="3165247" cy="4474"/>
            </a:xfrm>
            <a:prstGeom prst="line">
              <a:avLst/>
            </a:prstGeom>
            <a:ln>
              <a:solidFill>
                <a:schemeClr val="tx1"/>
              </a:solidFill>
              <a:prstDash val="dash"/>
            </a:ln>
          </p:spPr>
          <p:style>
            <a:lnRef idx="1">
              <a:schemeClr val="accent1"/>
            </a:lnRef>
            <a:fillRef idx="0">
              <a:schemeClr val="accent1"/>
            </a:fillRef>
            <a:effectRef idx="0">
              <a:schemeClr val="accent1"/>
            </a:effectRef>
            <a:fontRef idx="minor">
              <a:schemeClr val="tx1"/>
            </a:fontRef>
          </p:style>
        </p:cxnSp>
        <p:sp>
          <p:nvSpPr>
            <p:cNvPr id="66" name="ZoneTexte 62">
              <a:extLst>
                <a:ext uri="{FF2B5EF4-FFF2-40B4-BE49-F238E27FC236}">
                  <a16:creationId xmlns:a16="http://schemas.microsoft.com/office/drawing/2014/main" id="{0E88A934-71FC-4407-9930-7850E2C62A82}"/>
                </a:ext>
              </a:extLst>
            </p:cNvPr>
            <p:cNvSpPr txBox="1"/>
            <p:nvPr/>
          </p:nvSpPr>
          <p:spPr>
            <a:xfrm>
              <a:off x="2529439" y="2366594"/>
              <a:ext cx="1855444" cy="890668"/>
            </a:xfrm>
            <a:prstGeom prst="rect">
              <a:avLst/>
            </a:prstGeom>
            <a:noFill/>
            <a:ln>
              <a:no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100" b="1" u="sng" dirty="0"/>
                <a:t>Electroweak symmetry breaking</a:t>
              </a:r>
            </a:p>
          </p:txBody>
        </p:sp>
        <p:cxnSp>
          <p:nvCxnSpPr>
            <p:cNvPr id="67" name="Connecteur droit avec flèche 66">
              <a:extLst>
                <a:ext uri="{FF2B5EF4-FFF2-40B4-BE49-F238E27FC236}">
                  <a16:creationId xmlns:a16="http://schemas.microsoft.com/office/drawing/2014/main" id="{959B343D-1DD1-4355-8057-613AE5B66309}"/>
                </a:ext>
              </a:extLst>
            </p:cNvPr>
            <p:cNvCxnSpPr>
              <a:cxnSpLocks/>
            </p:cNvCxnSpPr>
            <p:nvPr/>
          </p:nvCxnSpPr>
          <p:spPr>
            <a:xfrm>
              <a:off x="3755544" y="2792260"/>
              <a:ext cx="1220268" cy="66294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8" name="Connecteur droit 67">
              <a:extLst>
                <a:ext uri="{FF2B5EF4-FFF2-40B4-BE49-F238E27FC236}">
                  <a16:creationId xmlns:a16="http://schemas.microsoft.com/office/drawing/2014/main" id="{493A351D-A6A5-47D1-9CD3-28244DB259D8}"/>
                </a:ext>
              </a:extLst>
            </p:cNvPr>
            <p:cNvCxnSpPr>
              <a:cxnSpLocks/>
            </p:cNvCxnSpPr>
            <p:nvPr/>
          </p:nvCxnSpPr>
          <p:spPr>
            <a:xfrm>
              <a:off x="6103906" y="1363835"/>
              <a:ext cx="1451260" cy="12609"/>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Connecteur droit 68">
              <a:extLst>
                <a:ext uri="{FF2B5EF4-FFF2-40B4-BE49-F238E27FC236}">
                  <a16:creationId xmlns:a16="http://schemas.microsoft.com/office/drawing/2014/main" id="{8182C4DD-9868-4B7F-9668-E2B50DC589DD}"/>
                </a:ext>
              </a:extLst>
            </p:cNvPr>
            <p:cNvCxnSpPr>
              <a:cxnSpLocks/>
            </p:cNvCxnSpPr>
            <p:nvPr/>
          </p:nvCxnSpPr>
          <p:spPr>
            <a:xfrm flipH="1">
              <a:off x="6067767" y="1357527"/>
              <a:ext cx="43236" cy="349866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20585684-ACFD-4C53-A466-A3696DE05E13}"/>
                </a:ext>
              </a:extLst>
            </p:cNvPr>
            <p:cNvCxnSpPr>
              <a:cxnSpLocks/>
            </p:cNvCxnSpPr>
            <p:nvPr/>
          </p:nvCxnSpPr>
          <p:spPr>
            <a:xfrm flipV="1">
              <a:off x="5944113" y="1352546"/>
              <a:ext cx="193660" cy="8892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1" name="ZoneTexte 69">
              <a:extLst>
                <a:ext uri="{FF2B5EF4-FFF2-40B4-BE49-F238E27FC236}">
                  <a16:creationId xmlns:a16="http://schemas.microsoft.com/office/drawing/2014/main" id="{DFFA3497-D4D7-444E-A320-15D056AAD0F3}"/>
                </a:ext>
              </a:extLst>
            </p:cNvPr>
            <p:cNvSpPr txBox="1"/>
            <p:nvPr/>
          </p:nvSpPr>
          <p:spPr>
            <a:xfrm>
              <a:off x="2383862" y="377999"/>
              <a:ext cx="3085979" cy="411078"/>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200" b="1" u="sng" dirty="0"/>
                <a:t>From expansion to re-inflation</a:t>
              </a:r>
            </a:p>
          </p:txBody>
        </p:sp>
        <p:cxnSp>
          <p:nvCxnSpPr>
            <p:cNvPr id="72" name="Connecteur droit avec flèche 71">
              <a:extLst>
                <a:ext uri="{FF2B5EF4-FFF2-40B4-BE49-F238E27FC236}">
                  <a16:creationId xmlns:a16="http://schemas.microsoft.com/office/drawing/2014/main" id="{698C8D09-8BD1-4FE2-ABCB-717BFF15736B}"/>
                </a:ext>
              </a:extLst>
            </p:cNvPr>
            <p:cNvCxnSpPr>
              <a:cxnSpLocks/>
            </p:cNvCxnSpPr>
            <p:nvPr/>
          </p:nvCxnSpPr>
          <p:spPr>
            <a:xfrm>
              <a:off x="4965992" y="586673"/>
              <a:ext cx="1010380" cy="86218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73" name="ZoneTexte 73">
              <a:extLst>
                <a:ext uri="{FF2B5EF4-FFF2-40B4-BE49-F238E27FC236}">
                  <a16:creationId xmlns:a16="http://schemas.microsoft.com/office/drawing/2014/main" id="{9B89D556-A3EB-4615-9AF6-BBCA8219A3C9}"/>
                </a:ext>
              </a:extLst>
            </p:cNvPr>
            <p:cNvSpPr txBox="1"/>
            <p:nvPr/>
          </p:nvSpPr>
          <p:spPr>
            <a:xfrm>
              <a:off x="5867205" y="1435985"/>
              <a:ext cx="335006" cy="300082"/>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350" b="1" dirty="0">
                  <a:latin typeface="Symbol" panose="05050102010706020507" pitchFamily="18" charset="2"/>
                </a:rPr>
                <a:t>y</a:t>
              </a:r>
            </a:p>
          </p:txBody>
        </p:sp>
        <p:cxnSp>
          <p:nvCxnSpPr>
            <p:cNvPr id="74" name="Connecteur droit avec flèche 73">
              <a:extLst>
                <a:ext uri="{FF2B5EF4-FFF2-40B4-BE49-F238E27FC236}">
                  <a16:creationId xmlns:a16="http://schemas.microsoft.com/office/drawing/2014/main" id="{17F5AEB7-D8F0-4C52-80BA-9324AFC40CA7}"/>
                </a:ext>
              </a:extLst>
            </p:cNvPr>
            <p:cNvCxnSpPr>
              <a:cxnSpLocks/>
            </p:cNvCxnSpPr>
            <p:nvPr/>
          </p:nvCxnSpPr>
          <p:spPr>
            <a:xfrm flipH="1" flipV="1">
              <a:off x="7239801" y="2032437"/>
              <a:ext cx="1036308" cy="19007"/>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75" name="Connecteur droit avec flèche 74">
              <a:extLst>
                <a:ext uri="{FF2B5EF4-FFF2-40B4-BE49-F238E27FC236}">
                  <a16:creationId xmlns:a16="http://schemas.microsoft.com/office/drawing/2014/main" id="{2CC427DF-3851-4ACB-9DC3-22454ABCFF64}"/>
                </a:ext>
              </a:extLst>
            </p:cNvPr>
            <p:cNvCxnSpPr>
              <a:cxnSpLocks/>
            </p:cNvCxnSpPr>
            <p:nvPr/>
          </p:nvCxnSpPr>
          <p:spPr>
            <a:xfrm flipH="1" flipV="1">
              <a:off x="7182862" y="2862528"/>
              <a:ext cx="1329634" cy="26213"/>
            </a:xfrm>
            <a:prstGeom prst="straightConnector1">
              <a:avLst/>
            </a:prstGeom>
            <a:ln w="1270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sp>
        <p:nvSpPr>
          <p:cNvPr id="76" name="ZoneTexte 73">
            <a:extLst>
              <a:ext uri="{FF2B5EF4-FFF2-40B4-BE49-F238E27FC236}">
                <a16:creationId xmlns:a16="http://schemas.microsoft.com/office/drawing/2014/main" id="{A3545D4F-7487-4819-B798-34EDF5C3C527}"/>
              </a:ext>
            </a:extLst>
          </p:cNvPr>
          <p:cNvSpPr txBox="1"/>
          <p:nvPr/>
        </p:nvSpPr>
        <p:spPr>
          <a:xfrm>
            <a:off x="241156" y="1670614"/>
            <a:ext cx="4104341" cy="4031873"/>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US" sz="1600" b="1" dirty="0">
                <a:latin typeface="+mj-lt"/>
              </a:rPr>
              <a:t>In the </a:t>
            </a:r>
            <a:r>
              <a:rPr lang="en-US" sz="1600" b="1" dirty="0">
                <a:solidFill>
                  <a:srgbClr val="FF0000"/>
                </a:solidFill>
                <a:latin typeface="+mj-lt"/>
              </a:rPr>
              <a:t>primordial inflation </a:t>
            </a:r>
            <a:r>
              <a:rPr lang="en-US" sz="1600" b="1" dirty="0">
                <a:latin typeface="+mj-lt"/>
              </a:rPr>
              <a:t>phase (from </a:t>
            </a:r>
            <a:r>
              <a:rPr lang="en-US" sz="1600" b="1" dirty="0">
                <a:latin typeface="Symbol" panose="05050102010706020507" pitchFamily="18" charset="2"/>
              </a:rPr>
              <a:t>a </a:t>
            </a:r>
            <a:r>
              <a:rPr lang="en-US" sz="1600" b="1" dirty="0">
                <a:latin typeface="+mj-lt"/>
              </a:rPr>
              <a:t>to</a:t>
            </a:r>
            <a:r>
              <a:rPr lang="en-US" sz="1600" b="1" dirty="0">
                <a:latin typeface="Symbol" panose="05050102010706020507" pitchFamily="18" charset="2"/>
              </a:rPr>
              <a:t> b</a:t>
            </a:r>
            <a:r>
              <a:rPr lang="en-US" sz="1600" b="1" dirty="0">
                <a:latin typeface="+mj-lt"/>
              </a:rPr>
              <a:t>), here the dilaton field is the Goldstone boson of the matter/antimatter symmetry breaking,</a:t>
            </a:r>
          </a:p>
          <a:p>
            <a:pPr marL="285750" indent="-285750">
              <a:buFont typeface="Arial" panose="020B0604020202020204" pitchFamily="34" charset="0"/>
              <a:buChar char="•"/>
            </a:pPr>
            <a:r>
              <a:rPr lang="en-US" sz="1600" b="1" dirty="0">
                <a:latin typeface="+mj-lt"/>
              </a:rPr>
              <a:t>At the </a:t>
            </a:r>
            <a:r>
              <a:rPr lang="en-US" sz="1600" b="1" dirty="0">
                <a:solidFill>
                  <a:srgbClr val="FF0000"/>
                </a:solidFill>
                <a:latin typeface="+mj-lt"/>
              </a:rPr>
              <a:t>electroweak symmetry breaking </a:t>
            </a:r>
            <a:r>
              <a:rPr lang="en-US" sz="1600" b="1" dirty="0">
                <a:latin typeface="+mj-lt"/>
              </a:rPr>
              <a:t>(</a:t>
            </a:r>
            <a:r>
              <a:rPr lang="en-US" sz="1600" b="1" dirty="0">
                <a:latin typeface="Symbol" panose="05050102010706020507" pitchFamily="18" charset="2"/>
              </a:rPr>
              <a:t>g</a:t>
            </a:r>
            <a:r>
              <a:rPr lang="en-US" sz="1600" b="1" dirty="0">
                <a:latin typeface="+mj-lt"/>
              </a:rPr>
              <a:t>), here the dilaton field is the Higgs boson</a:t>
            </a:r>
          </a:p>
          <a:p>
            <a:pPr marL="285750" indent="-285750">
              <a:buFont typeface="Arial" panose="020B0604020202020204" pitchFamily="34" charset="0"/>
              <a:buChar char="•"/>
            </a:pPr>
            <a:r>
              <a:rPr lang="en-US" sz="1600" b="1" dirty="0">
                <a:latin typeface="+mj-lt"/>
              </a:rPr>
              <a:t>At the transition from the </a:t>
            </a:r>
            <a:r>
              <a:rPr lang="en-US" sz="1600" b="1" dirty="0">
                <a:solidFill>
                  <a:srgbClr val="FF0000"/>
                </a:solidFill>
                <a:latin typeface="+mj-lt"/>
              </a:rPr>
              <a:t>quark gluon plasma to the colorless hadron phase (</a:t>
            </a:r>
            <a:r>
              <a:rPr lang="en-US" sz="1600" b="1" dirty="0">
                <a:solidFill>
                  <a:srgbClr val="FF0000"/>
                </a:solidFill>
                <a:latin typeface="Symbol" panose="05050102010706020507" pitchFamily="18" charset="2"/>
              </a:rPr>
              <a:t>d</a:t>
            </a:r>
            <a:r>
              <a:rPr lang="en-US" sz="1600" b="1" dirty="0">
                <a:solidFill>
                  <a:srgbClr val="FF0000"/>
                </a:solidFill>
                <a:latin typeface="+mj-lt"/>
              </a:rPr>
              <a:t>)</a:t>
            </a:r>
            <a:r>
              <a:rPr lang="en-US" sz="1600" b="1" dirty="0">
                <a:latin typeface="+mj-lt"/>
              </a:rPr>
              <a:t>, here the dilaton is the Goldstone boson (</a:t>
            </a:r>
            <a:r>
              <a:rPr lang="en-US" sz="1600" b="1" dirty="0">
                <a:latin typeface="Symbol" panose="05050102010706020507" pitchFamily="18" charset="2"/>
              </a:rPr>
              <a:t>s</a:t>
            </a:r>
            <a:r>
              <a:rPr lang="en-US" sz="1600" b="1" dirty="0">
                <a:latin typeface="+mj-lt"/>
              </a:rPr>
              <a:t>)  of the chiral symmetry breaking</a:t>
            </a:r>
          </a:p>
          <a:p>
            <a:pPr marL="285750" indent="-285750">
              <a:buFont typeface="Arial" panose="020B0604020202020204" pitchFamily="34" charset="0"/>
              <a:buChar char="•"/>
            </a:pPr>
            <a:r>
              <a:rPr lang="en-US" sz="1600" b="1" dirty="0">
                <a:latin typeface="+mj-lt"/>
              </a:rPr>
              <a:t>At the </a:t>
            </a:r>
            <a:r>
              <a:rPr lang="en-US" sz="1600" b="1" dirty="0">
                <a:solidFill>
                  <a:srgbClr val="FF0000"/>
                </a:solidFill>
                <a:latin typeface="+mj-lt"/>
              </a:rPr>
              <a:t>Bose-Einstein condensation of gluons </a:t>
            </a:r>
          </a:p>
          <a:p>
            <a:r>
              <a:rPr lang="en-US" sz="1600" b="1" dirty="0">
                <a:latin typeface="+mj-lt"/>
              </a:rPr>
              <a:t>(</a:t>
            </a:r>
            <a:r>
              <a:rPr lang="en-US" sz="1600" b="1" dirty="0">
                <a:latin typeface="Symbol" panose="05050102010706020507" pitchFamily="18" charset="2"/>
              </a:rPr>
              <a:t>e</a:t>
            </a:r>
            <a:r>
              <a:rPr lang="en-US" sz="1600" b="1" dirty="0">
                <a:latin typeface="+mj-lt"/>
              </a:rPr>
              <a:t>)</a:t>
            </a:r>
            <a:r>
              <a:rPr lang="en-US" sz="1600" b="1" dirty="0">
                <a:latin typeface="Symbol" panose="05050102010706020507" pitchFamily="18" charset="2"/>
              </a:rPr>
              <a:t> </a:t>
            </a:r>
            <a:r>
              <a:rPr lang="en-US" sz="1600" b="1" dirty="0">
                <a:latin typeface="+mj-lt"/>
              </a:rPr>
              <a:t>dark matter and the baryonic matter become matter dominated</a:t>
            </a:r>
          </a:p>
          <a:p>
            <a:pPr marL="285750" indent="-285750">
              <a:buFont typeface="Arial" panose="020B0604020202020204" pitchFamily="34" charset="0"/>
              <a:buChar char="•"/>
            </a:pPr>
            <a:endParaRPr lang="en-US" sz="1600" b="1" dirty="0">
              <a:latin typeface="+mj-lt"/>
            </a:endParaRPr>
          </a:p>
          <a:p>
            <a:pPr marL="285750" indent="-285750">
              <a:buFont typeface="Arial" panose="020B0604020202020204" pitchFamily="34" charset="0"/>
              <a:buChar char="•"/>
            </a:pPr>
            <a:endParaRPr lang="en-US" sz="1600" b="1" dirty="0">
              <a:latin typeface="+mj-lt"/>
            </a:endParaRPr>
          </a:p>
          <a:p>
            <a:pPr marL="285750" indent="-285750">
              <a:buFont typeface="Arial" panose="020B0604020202020204" pitchFamily="34" charset="0"/>
              <a:buChar char="•"/>
            </a:pPr>
            <a:endParaRPr lang="en-US" sz="1600" dirty="0">
              <a:latin typeface="+mj-lt"/>
            </a:endParaRPr>
          </a:p>
        </p:txBody>
      </p:sp>
      <p:sp>
        <p:nvSpPr>
          <p:cNvPr id="77" name="ZoneTexte 11">
            <a:extLst>
              <a:ext uri="{FF2B5EF4-FFF2-40B4-BE49-F238E27FC236}">
                <a16:creationId xmlns:a16="http://schemas.microsoft.com/office/drawing/2014/main" id="{898E7786-724E-4240-A6EB-CDDC69F9DC80}"/>
              </a:ext>
            </a:extLst>
          </p:cNvPr>
          <p:cNvSpPr txBox="1"/>
          <p:nvPr/>
        </p:nvSpPr>
        <p:spPr>
          <a:xfrm>
            <a:off x="2911549" y="5400228"/>
            <a:ext cx="7049386" cy="523220"/>
          </a:xfrm>
          <a:prstGeom prst="rect">
            <a:avLst/>
          </a:prstGeom>
          <a:noFill/>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b="1" dirty="0"/>
              <a:t>Gilles Cohen-Tannoudji and Jean-Pierre </a:t>
            </a:r>
            <a:r>
              <a:rPr lang="en-US" sz="1400" b="1" dirty="0" err="1"/>
              <a:t>Gazeau</a:t>
            </a:r>
            <a:r>
              <a:rPr lang="en-US" sz="1400" b="1" dirty="0"/>
              <a:t> https://www.mdpi.com/2218-1997/7/11/402 (</a:t>
            </a:r>
            <a:r>
              <a:rPr lang="en-US" sz="1400" b="1" dirty="0" err="1"/>
              <a:t>ArXiv</a:t>
            </a:r>
            <a:r>
              <a:rPr lang="en-US" sz="1400" b="1" dirty="0"/>
              <a:t> https://arxiv.org/abs/2111.01130v2</a:t>
            </a:r>
            <a:r>
              <a:rPr lang="en-US" sz="1400" dirty="0"/>
              <a:t>)</a:t>
            </a:r>
          </a:p>
        </p:txBody>
      </p:sp>
    </p:spTree>
    <p:extLst>
      <p:ext uri="{BB962C8B-B14F-4D97-AF65-F5344CB8AC3E}">
        <p14:creationId xmlns:p14="http://schemas.microsoft.com/office/powerpoint/2010/main" val="2248931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pied de page 1">
            <a:extLst>
              <a:ext uri="{FF2B5EF4-FFF2-40B4-BE49-F238E27FC236}">
                <a16:creationId xmlns:a16="http://schemas.microsoft.com/office/drawing/2014/main" id="{254CA24C-ED00-4E2B-B3FA-663503A3F859}"/>
              </a:ext>
            </a:extLst>
          </p:cNvPr>
          <p:cNvSpPr>
            <a:spLocks noGrp="1"/>
          </p:cNvSpPr>
          <p:nvPr>
            <p:ph type="ftr" sz="quarter" idx="11"/>
          </p:nvPr>
        </p:nvSpPr>
        <p:spPr/>
        <p:txBody>
          <a:bodyPr/>
          <a:lstStyle/>
          <a:p>
            <a:r>
              <a:rPr lang="fr-FR"/>
              <a:t>La matière sombre à la croisée des chemins de dexu modèles standards</a:t>
            </a:r>
            <a:endParaRPr lang="en-US"/>
          </a:p>
        </p:txBody>
      </p:sp>
      <p:sp>
        <p:nvSpPr>
          <p:cNvPr id="3" name="Espace réservé du numéro de diapositive 2">
            <a:extLst>
              <a:ext uri="{FF2B5EF4-FFF2-40B4-BE49-F238E27FC236}">
                <a16:creationId xmlns:a16="http://schemas.microsoft.com/office/drawing/2014/main" id="{2AC1427C-ACD6-43CD-91C6-383E8BE25A05}"/>
              </a:ext>
            </a:extLst>
          </p:cNvPr>
          <p:cNvSpPr>
            <a:spLocks noGrp="1"/>
          </p:cNvSpPr>
          <p:nvPr>
            <p:ph type="sldNum" sz="quarter" idx="12"/>
          </p:nvPr>
        </p:nvSpPr>
        <p:spPr/>
        <p:txBody>
          <a:bodyPr/>
          <a:lstStyle/>
          <a:p>
            <a:fld id="{2B7FA1AE-4CF5-47D1-9DB3-0FB7E57F9669}" type="slidenum">
              <a:rPr lang="en-US" smtClean="0"/>
              <a:t>9</a:t>
            </a:fld>
            <a:endParaRPr lang="en-US"/>
          </a:p>
        </p:txBody>
      </p:sp>
      <p:pic>
        <p:nvPicPr>
          <p:cNvPr id="5" name="Image 4">
            <a:extLst>
              <a:ext uri="{FF2B5EF4-FFF2-40B4-BE49-F238E27FC236}">
                <a16:creationId xmlns:a16="http://schemas.microsoft.com/office/drawing/2014/main" id="{3B07A416-8242-4283-8B8C-64C246F30D1C}"/>
              </a:ext>
            </a:extLst>
          </p:cNvPr>
          <p:cNvPicPr>
            <a:picLocks noChangeAspect="1"/>
          </p:cNvPicPr>
          <p:nvPr/>
        </p:nvPicPr>
        <p:blipFill>
          <a:blip r:embed="rId2"/>
          <a:stretch>
            <a:fillRect/>
          </a:stretch>
        </p:blipFill>
        <p:spPr>
          <a:xfrm>
            <a:off x="476471" y="327838"/>
            <a:ext cx="8134350" cy="6096000"/>
          </a:xfrm>
          <a:prstGeom prst="rect">
            <a:avLst/>
          </a:prstGeom>
        </p:spPr>
      </p:pic>
      <p:sp>
        <p:nvSpPr>
          <p:cNvPr id="6" name="Espace réservé de la date 5">
            <a:extLst>
              <a:ext uri="{FF2B5EF4-FFF2-40B4-BE49-F238E27FC236}">
                <a16:creationId xmlns:a16="http://schemas.microsoft.com/office/drawing/2014/main" id="{9213E1F7-174C-45FE-BCA3-D9A9B6499D9A}"/>
              </a:ext>
            </a:extLst>
          </p:cNvPr>
          <p:cNvSpPr>
            <a:spLocks noGrp="1"/>
          </p:cNvSpPr>
          <p:nvPr>
            <p:ph type="dt" sz="half" idx="10"/>
          </p:nvPr>
        </p:nvSpPr>
        <p:spPr/>
        <p:txBody>
          <a:bodyPr/>
          <a:lstStyle/>
          <a:p>
            <a:r>
              <a:rPr lang="fr-FR"/>
              <a:t>07/03/2022</a:t>
            </a:r>
            <a:endParaRPr lang="en-US"/>
          </a:p>
        </p:txBody>
      </p:sp>
      <p:sp>
        <p:nvSpPr>
          <p:cNvPr id="7" name="ZoneTexte 7">
            <a:extLst>
              <a:ext uri="{FF2B5EF4-FFF2-40B4-BE49-F238E27FC236}">
                <a16:creationId xmlns:a16="http://schemas.microsoft.com/office/drawing/2014/main" id="{282DA912-96C0-4014-8E48-B1BD7378E783}"/>
              </a:ext>
            </a:extLst>
          </p:cNvPr>
          <p:cNvSpPr txBox="1"/>
          <p:nvPr/>
        </p:nvSpPr>
        <p:spPr>
          <a:xfrm>
            <a:off x="7039631" y="2906640"/>
            <a:ext cx="4613654" cy="1815882"/>
          </a:xfrm>
          <a:prstGeom prst="rect">
            <a:avLst/>
          </a:prstGeom>
          <a:noFill/>
          <a:ln>
            <a:solidFill>
              <a:schemeClr val="tx1"/>
            </a:solidFill>
          </a:ln>
        </p:spPr>
        <p:txBody>
          <a:bodyPr wrap="square" rtlCol="0">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600" b="1" dirty="0">
                <a:latin typeface="+mj-lt"/>
              </a:rPr>
              <a:t>The four-dimensional world requires for its "motion" an absolute space of four (or more) dimensions, and in addition an </a:t>
            </a:r>
            <a:r>
              <a:rPr lang="en-US" sz="1600" b="1" dirty="0">
                <a:solidFill>
                  <a:srgbClr val="0070C0"/>
                </a:solidFill>
                <a:latin typeface="+mj-lt"/>
              </a:rPr>
              <a:t>"</a:t>
            </a:r>
            <a:r>
              <a:rPr lang="en-US" sz="1600" b="1" u="sng" dirty="0">
                <a:solidFill>
                  <a:srgbClr val="FF0000"/>
                </a:solidFill>
                <a:latin typeface="+mj-lt"/>
              </a:rPr>
              <a:t>extra-mundane time" </a:t>
            </a:r>
            <a:r>
              <a:rPr lang="en-US" sz="1600" b="1" dirty="0">
                <a:latin typeface="+mj-lt"/>
              </a:rPr>
              <a:t>acting as an independent variable for this motion. </a:t>
            </a:r>
          </a:p>
          <a:p>
            <a:r>
              <a:rPr lang="fr-FR" sz="1600" b="1" dirty="0"/>
              <a:t>De Sitter, </a:t>
            </a:r>
            <a:r>
              <a:rPr lang="fr-FR" sz="1600" b="1" i="1" dirty="0" err="1"/>
              <a:t>Remarks</a:t>
            </a:r>
            <a:r>
              <a:rPr lang="fr-FR" sz="1600" b="1" i="1" dirty="0"/>
              <a:t> </a:t>
            </a:r>
            <a:r>
              <a:rPr lang="fr-FR" sz="1600" b="1" i="1" dirty="0" err="1"/>
              <a:t>concerning</a:t>
            </a:r>
            <a:r>
              <a:rPr lang="fr-FR" sz="1600" b="1" i="1" dirty="0"/>
              <a:t> </a:t>
            </a:r>
            <a:r>
              <a:rPr lang="fr-FR" sz="1600" b="1" i="1" dirty="0" err="1"/>
              <a:t>Einstein’s</a:t>
            </a:r>
            <a:r>
              <a:rPr lang="fr-FR" sz="1600" b="1" i="1" dirty="0"/>
              <a:t> </a:t>
            </a:r>
            <a:r>
              <a:rPr lang="fr-FR" sz="1600" b="1" i="1" dirty="0" err="1"/>
              <a:t>latest</a:t>
            </a:r>
            <a:r>
              <a:rPr lang="fr-FR" sz="1600" b="1" i="1" dirty="0"/>
              <a:t> </a:t>
            </a:r>
            <a:r>
              <a:rPr lang="fr-FR" sz="1600" b="1" i="1" dirty="0" err="1"/>
              <a:t>hypothesis</a:t>
            </a:r>
            <a:r>
              <a:rPr lang="fr-FR" sz="1600" b="1" i="1" dirty="0"/>
              <a:t> </a:t>
            </a:r>
          </a:p>
          <a:p>
            <a:r>
              <a:rPr lang="fr-FR" sz="1600" b="1" dirty="0"/>
              <a:t>KNAW </a:t>
            </a:r>
            <a:r>
              <a:rPr lang="fr-FR" sz="1600" b="1" dirty="0" err="1"/>
              <a:t>Proceedings</a:t>
            </a:r>
            <a:r>
              <a:rPr lang="fr-FR" sz="1600" b="1" dirty="0"/>
              <a:t>, 1917</a:t>
            </a:r>
            <a:r>
              <a:rPr lang="fr-FR" sz="1600" i="1" dirty="0"/>
              <a:t> </a:t>
            </a:r>
            <a:endParaRPr lang="fr-FR" sz="1600" dirty="0"/>
          </a:p>
        </p:txBody>
      </p:sp>
      <p:cxnSp>
        <p:nvCxnSpPr>
          <p:cNvPr id="8" name="Connecteur droit avec flèche 7">
            <a:extLst>
              <a:ext uri="{FF2B5EF4-FFF2-40B4-BE49-F238E27FC236}">
                <a16:creationId xmlns:a16="http://schemas.microsoft.com/office/drawing/2014/main" id="{8F9628B9-618C-4A05-A0F1-08DEBDD25018}"/>
              </a:ext>
            </a:extLst>
          </p:cNvPr>
          <p:cNvCxnSpPr/>
          <p:nvPr/>
        </p:nvCxnSpPr>
        <p:spPr>
          <a:xfrm flipH="1" flipV="1">
            <a:off x="4529470" y="2711302"/>
            <a:ext cx="3636335" cy="956931"/>
          </a:xfrm>
          <a:prstGeom prst="straightConnector1">
            <a:avLst/>
          </a:prstGeom>
          <a:ln w="127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4532873"/>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7119</TotalTime>
  <Words>1869</Words>
  <Application>Microsoft Office PowerPoint</Application>
  <PresentationFormat>Grand écran</PresentationFormat>
  <Paragraphs>281</Paragraphs>
  <Slides>24</Slides>
  <Notes>5</Notes>
  <HiddenSlides>0</HiddenSlides>
  <MMClips>0</MMClips>
  <ScaleCrop>false</ScaleCrop>
  <HeadingPairs>
    <vt:vector size="8" baseType="variant">
      <vt:variant>
        <vt:lpstr>Polices utilisées</vt:lpstr>
      </vt:variant>
      <vt:variant>
        <vt:i4>4</vt:i4>
      </vt:variant>
      <vt:variant>
        <vt:lpstr>Thème</vt:lpstr>
      </vt:variant>
      <vt:variant>
        <vt:i4>1</vt:i4>
      </vt:variant>
      <vt:variant>
        <vt:lpstr>Serveurs OLE incorporés</vt:lpstr>
      </vt:variant>
      <vt:variant>
        <vt:i4>2</vt:i4>
      </vt:variant>
      <vt:variant>
        <vt:lpstr>Titres des diapositives</vt:lpstr>
      </vt:variant>
      <vt:variant>
        <vt:i4>24</vt:i4>
      </vt:variant>
    </vt:vector>
  </HeadingPairs>
  <TitlesOfParts>
    <vt:vector size="31" baseType="lpstr">
      <vt:lpstr>Arial</vt:lpstr>
      <vt:lpstr>Calibri</vt:lpstr>
      <vt:lpstr>Calibri Light</vt:lpstr>
      <vt:lpstr>Symbol</vt:lpstr>
      <vt:lpstr>Thème Office</vt:lpstr>
      <vt:lpstr>Equation</vt:lpstr>
      <vt:lpstr>MathType 7.0 Equation</vt:lpstr>
      <vt:lpstr>La matière sombre à la croisée des chemins de deux modèles standards</vt:lpstr>
      <vt:lpstr>Notre modèle: La composante ‘matière sombre’ de LambdaCDM est interprétée comme un condensat gluonic de Bose-Einstein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 condensation de Bose-Einstein dans l’espace-temps Anti-de Sitter</vt:lpstr>
      <vt:lpstr>Présentation PowerPoint</vt:lpstr>
      <vt:lpstr>L’univers sombre et l’espace-temps anti-de Sitter</vt:lpstr>
      <vt:lpstr>Présentation PowerPoint</vt:lpstr>
      <vt:lpstr>Our predictions (with Nc= Nf=3) compared with the Planck-2018 results</vt:lpstr>
      <vt:lpstr>Présentation PowerPoint</vt:lpstr>
      <vt:lpstr>What is scientific cosmogony?</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cosmogony, the consolidation of the standard model and LCDM</dc:title>
  <dc:creator>Gilles COHEN-TANNOUDJI</dc:creator>
  <cp:lastModifiedBy>Gilles COHEN-TANNOUDJI</cp:lastModifiedBy>
  <cp:revision>35</cp:revision>
  <dcterms:created xsi:type="dcterms:W3CDTF">2022-01-24T14:26:47Z</dcterms:created>
  <dcterms:modified xsi:type="dcterms:W3CDTF">2022-03-07T13:28:46Z</dcterms:modified>
</cp:coreProperties>
</file>